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9"/>
  </p:notesMasterIdLst>
  <p:sldIdLst>
    <p:sldId id="256" r:id="rId3"/>
    <p:sldId id="279" r:id="rId4"/>
    <p:sldId id="278" r:id="rId5"/>
    <p:sldId id="257" r:id="rId6"/>
    <p:sldId id="258" r:id="rId7"/>
    <p:sldId id="259" r:id="rId8"/>
    <p:sldId id="260" r:id="rId9"/>
    <p:sldId id="280" r:id="rId10"/>
    <p:sldId id="273" r:id="rId11"/>
    <p:sldId id="261" r:id="rId12"/>
    <p:sldId id="274" r:id="rId13"/>
    <p:sldId id="286" r:id="rId14"/>
    <p:sldId id="287" r:id="rId15"/>
    <p:sldId id="262" r:id="rId16"/>
    <p:sldId id="263" r:id="rId17"/>
    <p:sldId id="264" r:id="rId18"/>
    <p:sldId id="265" r:id="rId19"/>
    <p:sldId id="289" r:id="rId20"/>
    <p:sldId id="268" r:id="rId21"/>
    <p:sldId id="275" r:id="rId22"/>
    <p:sldId id="276" r:id="rId23"/>
    <p:sldId id="269" r:id="rId24"/>
    <p:sldId id="285" r:id="rId25"/>
    <p:sldId id="284" r:id="rId26"/>
    <p:sldId id="283" r:id="rId27"/>
    <p:sldId id="271"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Courtenay" initials="JC" lastIdx="1" clrIdx="0">
    <p:extLst>
      <p:ext uri="{19B8F6BF-5375-455C-9EA6-DF929625EA0E}">
        <p15:presenceInfo xmlns:p15="http://schemas.microsoft.com/office/powerpoint/2012/main" userId="Jill Courtenay" providerId="None"/>
      </p:ext>
    </p:extLst>
  </p:cmAuthor>
  <p:cmAuthor id="2" name="Wendy Shen" initials="WS" lastIdx="1" clrIdx="1">
    <p:extLst>
      <p:ext uri="{19B8F6BF-5375-455C-9EA6-DF929625EA0E}">
        <p15:presenceInfo xmlns:p15="http://schemas.microsoft.com/office/powerpoint/2012/main" userId="95e2e13d9e10ca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80F905-68D4-4602-A62E-820746BEAC3E}">
  <a:tblStyle styleId="{2C80F905-68D4-4602-A62E-820746BEAC3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0ED"/>
          </a:solidFill>
        </a:fill>
      </a:tcStyle>
    </a:wholeTbl>
    <a:band1H>
      <a:tcTxStyle/>
      <a:tcStyle>
        <a:tcBdr/>
        <a:fill>
          <a:solidFill>
            <a:srgbClr val="D4DFD8"/>
          </a:solidFill>
        </a:fill>
      </a:tcStyle>
    </a:band1H>
    <a:band2H>
      <a:tcTxStyle/>
      <a:tcStyle>
        <a:tcBdr/>
      </a:tcStyle>
    </a:band2H>
    <a:band1V>
      <a:tcTxStyle/>
      <a:tcStyle>
        <a:tcBdr/>
        <a:fill>
          <a:solidFill>
            <a:srgbClr val="D4DFD8"/>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57"/>
  </p:normalViewPr>
  <p:slideViewPr>
    <p:cSldViewPr snapToGrid="0">
      <p:cViewPr varScale="1">
        <p:scale>
          <a:sx n="93" d="100"/>
          <a:sy n="93" d="100"/>
        </p:scale>
        <p:origin x="92"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chael\Documents\Michael\Documents\Clean%20200\Clean200_2019Q1_Download_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chael\Documents\Michael\Documents\Clean%20200\Clean200_2019Q1_Download_Fina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E92-4997-A29F-848E5DE44D8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E92-4997-A29F-848E5DE44D8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E92-4997-A29F-848E5DE44D8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E92-4997-A29F-848E5DE44D8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E92-4997-A29F-848E5DE44D8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E92-4997-A29F-848E5DE44D82}"/>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CE92-4997-A29F-848E5DE44D82}"/>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CE92-4997-A29F-848E5DE44D82}"/>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CE92-4997-A29F-848E5DE44D82}"/>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CE92-4997-A29F-848E5DE44D82}"/>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CE92-4997-A29F-848E5DE44D82}"/>
              </c:ext>
            </c:extLst>
          </c:dPt>
          <c:dLbls>
            <c:dLbl>
              <c:idx val="5"/>
              <c:layout>
                <c:manualLayout>
                  <c:x val="2.0984544626664801E-2"/>
                  <c:y val="2.636799904170809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E92-4997-A29F-848E5DE44D82}"/>
                </c:ext>
              </c:extLst>
            </c:dLbl>
            <c:dLbl>
              <c:idx val="6"/>
              <c:layout>
                <c:manualLayout>
                  <c:x val="6.9058320054553504E-3"/>
                  <c:y val="1.62064061985981E-4"/>
                </c:manualLayout>
              </c:layout>
              <c:tx>
                <c:rich>
                  <a:bodyPr/>
                  <a:lstStyle/>
                  <a:p>
                    <a:r>
                      <a:rPr lang="en-US" dirty="0"/>
                      <a:t>3%</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CE92-4997-A29F-848E5DE44D82}"/>
                </c:ext>
              </c:extLst>
            </c:dLbl>
            <c:dLbl>
              <c:idx val="7"/>
              <c:layout>
                <c:manualLayout>
                  <c:x val="-2.1528346404158401E-2"/>
                  <c:y val="-5.490734823999750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E92-4997-A29F-848E5DE44D82}"/>
                </c:ext>
              </c:extLst>
            </c:dLbl>
            <c:dLbl>
              <c:idx val="8"/>
              <c:layout>
                <c:manualLayout>
                  <c:x val="-1.8483368382380301E-2"/>
                  <c:y val="-2.1421962410826199E-2"/>
                </c:manualLayout>
              </c:layout>
              <c:tx>
                <c:rich>
                  <a:bodyPr/>
                  <a:lstStyle/>
                  <a:p>
                    <a:r>
                      <a:rPr lang="en-US" dirty="0"/>
                      <a:t>2%</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E92-4997-A29F-848E5DE44D82}"/>
                </c:ext>
              </c:extLst>
            </c:dLbl>
            <c:dLbl>
              <c:idx val="9"/>
              <c:layout>
                <c:manualLayout>
                  <c:x val="-2.2018946414382899E-3"/>
                  <c:y val="-1.2780600931780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CE92-4997-A29F-848E5DE44D82}"/>
                </c:ext>
              </c:extLst>
            </c:dLbl>
            <c:dLbl>
              <c:idx val="10"/>
              <c:layout>
                <c:manualLayout>
                  <c:x val="3.9174350162941199E-2"/>
                  <c:y val="1.02080541434892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CE92-4997-A29F-848E5DE44D8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'01 Jan 2019 Clean 200'!$C$211:$C$221</c:f>
              <c:strCache>
                <c:ptCount val="11"/>
                <c:pt idx="0">
                  <c:v>Industrials</c:v>
                </c:pt>
                <c:pt idx="1">
                  <c:v>Information Technology</c:v>
                </c:pt>
                <c:pt idx="2">
                  <c:v>Materials</c:v>
                </c:pt>
                <c:pt idx="3">
                  <c:v>Consumer Discretionary</c:v>
                </c:pt>
                <c:pt idx="4">
                  <c:v>Utilities</c:v>
                </c:pt>
                <c:pt idx="5">
                  <c:v>Consumer Staples</c:v>
                </c:pt>
                <c:pt idx="6">
                  <c:v>Health Care</c:v>
                </c:pt>
                <c:pt idx="7">
                  <c:v>Communication Services</c:v>
                </c:pt>
                <c:pt idx="8">
                  <c:v>Real Estate</c:v>
                </c:pt>
                <c:pt idx="9">
                  <c:v>Energy</c:v>
                </c:pt>
                <c:pt idx="10">
                  <c:v>Financials</c:v>
                </c:pt>
              </c:strCache>
            </c:strRef>
          </c:cat>
          <c:val>
            <c:numRef>
              <c:f>'01 Jan 2019 Clean 200'!$D$211:$D$221</c:f>
              <c:numCache>
                <c:formatCode>General</c:formatCode>
                <c:ptCount val="11"/>
                <c:pt idx="0">
                  <c:v>79</c:v>
                </c:pt>
                <c:pt idx="1">
                  <c:v>44</c:v>
                </c:pt>
                <c:pt idx="2">
                  <c:v>26</c:v>
                </c:pt>
                <c:pt idx="3">
                  <c:v>17</c:v>
                </c:pt>
                <c:pt idx="4">
                  <c:v>11</c:v>
                </c:pt>
                <c:pt idx="5">
                  <c:v>8</c:v>
                </c:pt>
                <c:pt idx="6">
                  <c:v>5</c:v>
                </c:pt>
                <c:pt idx="7">
                  <c:v>4</c:v>
                </c:pt>
                <c:pt idx="8">
                  <c:v>3</c:v>
                </c:pt>
                <c:pt idx="9">
                  <c:v>2</c:v>
                </c:pt>
                <c:pt idx="10">
                  <c:v>1</c:v>
                </c:pt>
              </c:numCache>
            </c:numRef>
          </c:val>
          <c:extLst>
            <c:ext xmlns:c16="http://schemas.microsoft.com/office/drawing/2014/chart" uri="{C3380CC4-5D6E-409C-BE32-E72D297353CC}">
              <c16:uniqueId val="{00000016-CE92-4997-A29F-848E5DE44D8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E2-4710-9A06-8C383E5875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E2-4710-9A06-8C383E58756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5E2-4710-9A06-8C383E5875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5E2-4710-9A06-8C383E5875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5E2-4710-9A06-8C383E58756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5E2-4710-9A06-8C383E58756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5E2-4710-9A06-8C383E58756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5E2-4710-9A06-8C383E58756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5E2-4710-9A06-8C383E58756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35E2-4710-9A06-8C383E58756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35E2-4710-9A06-8C383E587566}"/>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35E2-4710-9A06-8C383E587566}"/>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35E2-4710-9A06-8C383E587566}"/>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35E2-4710-9A06-8C383E587566}"/>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35E2-4710-9A06-8C383E587566}"/>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35E2-4710-9A06-8C383E587566}"/>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35E2-4710-9A06-8C383E587566}"/>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35E2-4710-9A06-8C383E587566}"/>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35E2-4710-9A06-8C383E587566}"/>
              </c:ext>
            </c:extLst>
          </c:dPt>
          <c:dLbls>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Sheet1!$A$2:$A$19</c:f>
              <c:strCache>
                <c:ptCount val="18"/>
                <c:pt idx="0">
                  <c:v> United States of America  </c:v>
                </c:pt>
                <c:pt idx="1">
                  <c:v> Japan  </c:v>
                </c:pt>
                <c:pt idx="2">
                  <c:v> China  </c:v>
                </c:pt>
                <c:pt idx="3">
                  <c:v> France  </c:v>
                </c:pt>
                <c:pt idx="4">
                  <c:v> Sweden  </c:v>
                </c:pt>
                <c:pt idx="5">
                  <c:v> Canada  </c:v>
                </c:pt>
                <c:pt idx="6">
                  <c:v> Germany  </c:v>
                </c:pt>
                <c:pt idx="7">
                  <c:v> Netherlands  </c:v>
                </c:pt>
                <c:pt idx="8">
                  <c:v> Korea; Republic (S. Korea)  </c:v>
                </c:pt>
                <c:pt idx="9">
                  <c:v> United Kingdom  </c:v>
                </c:pt>
                <c:pt idx="10">
                  <c:v> Switzerland  </c:v>
                </c:pt>
                <c:pt idx="11">
                  <c:v> Finland </c:v>
                </c:pt>
                <c:pt idx="12">
                  <c:v> Hong Kong  </c:v>
                </c:pt>
                <c:pt idx="13">
                  <c:v> Taiwan  </c:v>
                </c:pt>
                <c:pt idx="14">
                  <c:v> Ireland; Republic of  </c:v>
                </c:pt>
                <c:pt idx="15">
                  <c:v> Denmark  </c:v>
                </c:pt>
                <c:pt idx="16">
                  <c:v> India  </c:v>
                </c:pt>
                <c:pt idx="17">
                  <c:v> Other </c:v>
                </c:pt>
              </c:strCache>
            </c:strRef>
          </c:cat>
          <c:val>
            <c:numRef>
              <c:f>Sheet1!$B$2:$B$19</c:f>
              <c:numCache>
                <c:formatCode>#,##0_ ;\-#,##0\ </c:formatCode>
                <c:ptCount val="18"/>
                <c:pt idx="0">
                  <c:v>39</c:v>
                </c:pt>
                <c:pt idx="1">
                  <c:v>28</c:v>
                </c:pt>
                <c:pt idx="2">
                  <c:v>27</c:v>
                </c:pt>
                <c:pt idx="3">
                  <c:v>13</c:v>
                </c:pt>
                <c:pt idx="4">
                  <c:v>10</c:v>
                </c:pt>
                <c:pt idx="5">
                  <c:v>9</c:v>
                </c:pt>
                <c:pt idx="6">
                  <c:v>7</c:v>
                </c:pt>
                <c:pt idx="7">
                  <c:v>7</c:v>
                </c:pt>
                <c:pt idx="8">
                  <c:v>7</c:v>
                </c:pt>
                <c:pt idx="9">
                  <c:v>6</c:v>
                </c:pt>
                <c:pt idx="10">
                  <c:v>5</c:v>
                </c:pt>
                <c:pt idx="11">
                  <c:v>4</c:v>
                </c:pt>
                <c:pt idx="12">
                  <c:v>4</c:v>
                </c:pt>
                <c:pt idx="13">
                  <c:v>4</c:v>
                </c:pt>
                <c:pt idx="14">
                  <c:v>4</c:v>
                </c:pt>
                <c:pt idx="15">
                  <c:v>4</c:v>
                </c:pt>
                <c:pt idx="16">
                  <c:v>4</c:v>
                </c:pt>
                <c:pt idx="17">
                  <c:v>18</c:v>
                </c:pt>
              </c:numCache>
            </c:numRef>
          </c:val>
          <c:extLst>
            <c:ext xmlns:c16="http://schemas.microsoft.com/office/drawing/2014/chart" uri="{C3380CC4-5D6E-409C-BE32-E72D297353CC}">
              <c16:uniqueId val="{00000026-35E2-4710-9A06-8C383E58756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 name="Google Shape;1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6" name="Google Shape;2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969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607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8906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5" name="Google Shape;2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solidFill>
                  <a:srgbClr val="000000"/>
                </a:solidFill>
              </a:rPr>
              <a:t>25</a:t>
            </a:fld>
            <a:endParaRPr dirty="0">
              <a:solidFill>
                <a:srgbClr val="000000"/>
              </a:solidFill>
            </a:endParaRPr>
          </a:p>
        </p:txBody>
      </p:sp>
    </p:spTree>
    <p:extLst>
      <p:ext uri="{BB962C8B-B14F-4D97-AF65-F5344CB8AC3E}">
        <p14:creationId xmlns:p14="http://schemas.microsoft.com/office/powerpoint/2010/main" val="817320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3" name="Google Shape;2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solidFill>
                  <a:srgbClr val="000000"/>
                </a:solidFill>
              </a:rPr>
              <a:t>4</a:t>
            </a:fld>
            <a:endParaRPr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6" name="Google Shape;1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 name="Google Shape;1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9" name="Google Shape;1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428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23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3" name="Google Shape;2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609600" y="609600"/>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2"/>
          <p:cNvSpPr txBox="1">
            <a:spLocks noGrp="1"/>
          </p:cNvSpPr>
          <p:nvPr>
            <p:ph type="body" idx="1"/>
          </p:nvPr>
        </p:nvSpPr>
        <p:spPr>
          <a:xfrm>
            <a:off x="609600" y="1835151"/>
            <a:ext cx="109728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1" name="Google Shape;21;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2" name="Google Shape;22;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3" name="Google Shape;23;p2"/>
          <p:cNvSpPr txBox="1">
            <a:spLocks noGrp="1"/>
          </p:cNvSpPr>
          <p:nvPr>
            <p:ph type="sldNum" idx="12"/>
          </p:nvPr>
        </p:nvSpPr>
        <p:spPr>
          <a:xfrm>
            <a:off x="8155517" y="5297488"/>
            <a:ext cx="2844800" cy="1968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000000"/>
                </a:solidFill>
                <a:latin typeface="Arial"/>
                <a:ea typeface="Arial"/>
                <a:cs typeface="Arial"/>
                <a:sym typeface="Arial"/>
              </a:defRPr>
            </a:lvl5pPr>
            <a:lvl6pPr marL="0" marR="0" lvl="5" indent="0" algn="l" rtl="0">
              <a:spcBef>
                <a:spcPts val="0"/>
              </a:spcBef>
              <a:spcAft>
                <a:spcPts val="0"/>
              </a:spcAft>
              <a:buNone/>
              <a:defRPr sz="2400" b="0" i="0" u="none" strike="noStrike" cap="none">
                <a:solidFill>
                  <a:srgbClr val="000000"/>
                </a:solidFill>
                <a:latin typeface="Arial"/>
                <a:ea typeface="Arial"/>
                <a:cs typeface="Arial"/>
                <a:sym typeface="Arial"/>
              </a:defRPr>
            </a:lvl6pPr>
            <a:lvl7pPr marL="0" marR="0" lvl="6" indent="0" algn="l" rtl="0">
              <a:spcBef>
                <a:spcPts val="0"/>
              </a:spcBef>
              <a:spcAft>
                <a:spcPts val="0"/>
              </a:spcAft>
              <a:buNone/>
              <a:defRPr sz="2400" b="0" i="0" u="none" strike="noStrike" cap="none">
                <a:solidFill>
                  <a:srgbClr val="000000"/>
                </a:solidFill>
                <a:latin typeface="Arial"/>
                <a:ea typeface="Arial"/>
                <a:cs typeface="Arial"/>
                <a:sym typeface="Arial"/>
              </a:defRPr>
            </a:lvl7pPr>
            <a:lvl8pPr marL="0" marR="0" lvl="7" indent="0" algn="l" rtl="0">
              <a:spcBef>
                <a:spcPts val="0"/>
              </a:spcBef>
              <a:spcAft>
                <a:spcPts val="0"/>
              </a:spcAft>
              <a:buNone/>
              <a:defRPr sz="2400" b="0" i="0" u="none" strike="noStrike" cap="none">
                <a:solidFill>
                  <a:srgbClr val="000000"/>
                </a:solidFill>
                <a:latin typeface="Arial"/>
                <a:ea typeface="Arial"/>
                <a:cs typeface="Arial"/>
                <a:sym typeface="Arial"/>
              </a:defRPr>
            </a:lvl8pPr>
            <a:lvl9pPr marL="0" marR="0" lvl="8" indent="0" algn="l" rtl="0">
              <a:spcBef>
                <a:spcPts val="0"/>
              </a:spcBef>
              <a:spcAft>
                <a:spcPts val="0"/>
              </a:spcAft>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609600" y="609600"/>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3833019" y="-1388267"/>
            <a:ext cx="4525963"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9" name="Google Shape;79;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0" name="Google Shape;80;p11"/>
          <p:cNvSpPr txBox="1">
            <a:spLocks noGrp="1"/>
          </p:cNvSpPr>
          <p:nvPr>
            <p:ph type="sldNum" idx="12"/>
          </p:nvPr>
        </p:nvSpPr>
        <p:spPr>
          <a:xfrm>
            <a:off x="8155517" y="5297488"/>
            <a:ext cx="2844800" cy="1968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rgbClr val="000000"/>
                </a:solidFill>
                <a:latin typeface="Arial"/>
                <a:ea typeface="Arial"/>
                <a:cs typeface="Arial"/>
                <a:sym typeface="Arial"/>
              </a:defRPr>
            </a:lvl1pPr>
            <a:lvl2pPr marL="0" marR="0" lvl="1" indent="0" algn="l" rtl="0">
              <a:spcBef>
                <a:spcPts val="0"/>
              </a:spcBef>
              <a:spcAft>
                <a:spcPts val="0"/>
              </a:spcAft>
              <a:buNone/>
              <a:defRPr sz="2400">
                <a:solidFill>
                  <a:srgbClr val="000000"/>
                </a:solidFill>
                <a:latin typeface="Arial"/>
                <a:ea typeface="Arial"/>
                <a:cs typeface="Arial"/>
                <a:sym typeface="Arial"/>
              </a:defRPr>
            </a:lvl2pPr>
            <a:lvl3pPr marL="0" marR="0" lvl="2" indent="0" algn="l" rtl="0">
              <a:spcBef>
                <a:spcPts val="0"/>
              </a:spcBef>
              <a:spcAft>
                <a:spcPts val="0"/>
              </a:spcAft>
              <a:buNone/>
              <a:defRPr sz="2400">
                <a:solidFill>
                  <a:srgbClr val="000000"/>
                </a:solidFill>
                <a:latin typeface="Arial"/>
                <a:ea typeface="Arial"/>
                <a:cs typeface="Arial"/>
                <a:sym typeface="Arial"/>
              </a:defRPr>
            </a:lvl3pPr>
            <a:lvl4pPr marL="0" marR="0" lvl="3" indent="0" algn="l" rtl="0">
              <a:spcBef>
                <a:spcPts val="0"/>
              </a:spcBef>
              <a:spcAft>
                <a:spcPts val="0"/>
              </a:spcAft>
              <a:buNone/>
              <a:defRPr sz="2400">
                <a:solidFill>
                  <a:srgbClr val="000000"/>
                </a:solidFill>
                <a:latin typeface="Arial"/>
                <a:ea typeface="Arial"/>
                <a:cs typeface="Arial"/>
                <a:sym typeface="Arial"/>
              </a:defRPr>
            </a:lvl4pPr>
            <a:lvl5pPr marL="0" marR="0" lvl="4" indent="0" algn="l" rtl="0">
              <a:spcBef>
                <a:spcPts val="0"/>
              </a:spcBef>
              <a:spcAft>
                <a:spcPts val="0"/>
              </a:spcAft>
              <a:buNone/>
              <a:defRPr sz="2400">
                <a:solidFill>
                  <a:srgbClr val="000000"/>
                </a:solidFill>
                <a:latin typeface="Arial"/>
                <a:ea typeface="Arial"/>
                <a:cs typeface="Arial"/>
                <a:sym typeface="Arial"/>
              </a:defRPr>
            </a:lvl5pPr>
            <a:lvl6pPr marL="0" marR="0" lvl="5" indent="0" algn="l" rtl="0">
              <a:spcBef>
                <a:spcPts val="0"/>
              </a:spcBef>
              <a:spcAft>
                <a:spcPts val="0"/>
              </a:spcAft>
              <a:buNone/>
              <a:defRPr sz="2400">
                <a:solidFill>
                  <a:srgbClr val="000000"/>
                </a:solidFill>
                <a:latin typeface="Arial"/>
                <a:ea typeface="Arial"/>
                <a:cs typeface="Arial"/>
                <a:sym typeface="Arial"/>
              </a:defRPr>
            </a:lvl6pPr>
            <a:lvl7pPr marL="0" marR="0" lvl="6" indent="0" algn="l" rtl="0">
              <a:spcBef>
                <a:spcPts val="0"/>
              </a:spcBef>
              <a:spcAft>
                <a:spcPts val="0"/>
              </a:spcAft>
              <a:buNone/>
              <a:defRPr sz="2400">
                <a:solidFill>
                  <a:srgbClr val="000000"/>
                </a:solidFill>
                <a:latin typeface="Arial"/>
                <a:ea typeface="Arial"/>
                <a:cs typeface="Arial"/>
                <a:sym typeface="Arial"/>
              </a:defRPr>
            </a:lvl7pPr>
            <a:lvl8pPr marL="0" marR="0" lvl="7" indent="0" algn="l" rtl="0">
              <a:spcBef>
                <a:spcPts val="0"/>
              </a:spcBef>
              <a:spcAft>
                <a:spcPts val="0"/>
              </a:spcAft>
              <a:buNone/>
              <a:defRPr sz="2400">
                <a:solidFill>
                  <a:srgbClr val="000000"/>
                </a:solidFill>
                <a:latin typeface="Arial"/>
                <a:ea typeface="Arial"/>
                <a:cs typeface="Arial"/>
                <a:sym typeface="Arial"/>
              </a:defRPr>
            </a:lvl8pPr>
            <a:lvl9pPr marL="0" marR="0" lvl="8" indent="0" algn="l" rtl="0">
              <a:spcBef>
                <a:spcPts val="0"/>
              </a:spcBef>
              <a:spcAft>
                <a:spcPts val="0"/>
              </a:spcAft>
              <a:buNone/>
              <a:defRPr sz="24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5" name="Google Shape;85;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6" name="Google Shape;86;p12"/>
          <p:cNvSpPr txBox="1">
            <a:spLocks noGrp="1"/>
          </p:cNvSpPr>
          <p:nvPr>
            <p:ph type="sldNum" idx="12"/>
          </p:nvPr>
        </p:nvSpPr>
        <p:spPr>
          <a:xfrm>
            <a:off x="8155517" y="5297488"/>
            <a:ext cx="2844800" cy="1968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rgbClr val="000000"/>
                </a:solidFill>
                <a:latin typeface="Arial"/>
                <a:ea typeface="Arial"/>
                <a:cs typeface="Arial"/>
                <a:sym typeface="Arial"/>
              </a:defRPr>
            </a:lvl1pPr>
            <a:lvl2pPr marL="0" marR="0" lvl="1" indent="0" algn="l" rtl="0">
              <a:spcBef>
                <a:spcPts val="0"/>
              </a:spcBef>
              <a:spcAft>
                <a:spcPts val="0"/>
              </a:spcAft>
              <a:buNone/>
              <a:defRPr sz="2400">
                <a:solidFill>
                  <a:srgbClr val="000000"/>
                </a:solidFill>
                <a:latin typeface="Arial"/>
                <a:ea typeface="Arial"/>
                <a:cs typeface="Arial"/>
                <a:sym typeface="Arial"/>
              </a:defRPr>
            </a:lvl2pPr>
            <a:lvl3pPr marL="0" marR="0" lvl="2" indent="0" algn="l" rtl="0">
              <a:spcBef>
                <a:spcPts val="0"/>
              </a:spcBef>
              <a:spcAft>
                <a:spcPts val="0"/>
              </a:spcAft>
              <a:buNone/>
              <a:defRPr sz="2400">
                <a:solidFill>
                  <a:srgbClr val="000000"/>
                </a:solidFill>
                <a:latin typeface="Arial"/>
                <a:ea typeface="Arial"/>
                <a:cs typeface="Arial"/>
                <a:sym typeface="Arial"/>
              </a:defRPr>
            </a:lvl3pPr>
            <a:lvl4pPr marL="0" marR="0" lvl="3" indent="0" algn="l" rtl="0">
              <a:spcBef>
                <a:spcPts val="0"/>
              </a:spcBef>
              <a:spcAft>
                <a:spcPts val="0"/>
              </a:spcAft>
              <a:buNone/>
              <a:defRPr sz="2400">
                <a:solidFill>
                  <a:srgbClr val="000000"/>
                </a:solidFill>
                <a:latin typeface="Arial"/>
                <a:ea typeface="Arial"/>
                <a:cs typeface="Arial"/>
                <a:sym typeface="Arial"/>
              </a:defRPr>
            </a:lvl4pPr>
            <a:lvl5pPr marL="0" marR="0" lvl="4" indent="0" algn="l" rtl="0">
              <a:spcBef>
                <a:spcPts val="0"/>
              </a:spcBef>
              <a:spcAft>
                <a:spcPts val="0"/>
              </a:spcAft>
              <a:buNone/>
              <a:defRPr sz="2400">
                <a:solidFill>
                  <a:srgbClr val="000000"/>
                </a:solidFill>
                <a:latin typeface="Arial"/>
                <a:ea typeface="Arial"/>
                <a:cs typeface="Arial"/>
                <a:sym typeface="Arial"/>
              </a:defRPr>
            </a:lvl5pPr>
            <a:lvl6pPr marL="0" marR="0" lvl="5" indent="0" algn="l" rtl="0">
              <a:spcBef>
                <a:spcPts val="0"/>
              </a:spcBef>
              <a:spcAft>
                <a:spcPts val="0"/>
              </a:spcAft>
              <a:buNone/>
              <a:defRPr sz="2400">
                <a:solidFill>
                  <a:srgbClr val="000000"/>
                </a:solidFill>
                <a:latin typeface="Arial"/>
                <a:ea typeface="Arial"/>
                <a:cs typeface="Arial"/>
                <a:sym typeface="Arial"/>
              </a:defRPr>
            </a:lvl6pPr>
            <a:lvl7pPr marL="0" marR="0" lvl="6" indent="0" algn="l" rtl="0">
              <a:spcBef>
                <a:spcPts val="0"/>
              </a:spcBef>
              <a:spcAft>
                <a:spcPts val="0"/>
              </a:spcAft>
              <a:buNone/>
              <a:defRPr sz="2400">
                <a:solidFill>
                  <a:srgbClr val="000000"/>
                </a:solidFill>
                <a:latin typeface="Arial"/>
                <a:ea typeface="Arial"/>
                <a:cs typeface="Arial"/>
                <a:sym typeface="Arial"/>
              </a:defRPr>
            </a:lvl7pPr>
            <a:lvl8pPr marL="0" marR="0" lvl="7" indent="0" algn="l" rtl="0">
              <a:spcBef>
                <a:spcPts val="0"/>
              </a:spcBef>
              <a:spcAft>
                <a:spcPts val="0"/>
              </a:spcAft>
              <a:buNone/>
              <a:defRPr sz="2400">
                <a:solidFill>
                  <a:srgbClr val="000000"/>
                </a:solidFill>
                <a:latin typeface="Arial"/>
                <a:ea typeface="Arial"/>
                <a:cs typeface="Arial"/>
                <a:sym typeface="Arial"/>
              </a:defRPr>
            </a:lvl8pPr>
            <a:lvl9pPr marL="0" marR="0" lvl="8" indent="0" algn="l" rtl="0">
              <a:spcBef>
                <a:spcPts val="0"/>
              </a:spcBef>
              <a:spcAft>
                <a:spcPts val="0"/>
              </a:spcAft>
              <a:buNone/>
              <a:defRPr sz="24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
        <p:cNvGrpSpPr/>
        <p:nvPr/>
      </p:nvGrpSpPr>
      <p:grpSpPr>
        <a:xfrm>
          <a:off x="0" y="0"/>
          <a:ext cx="0" cy="0"/>
          <a:chOff x="0" y="0"/>
          <a:chExt cx="0" cy="0"/>
        </a:xfrm>
      </p:grpSpPr>
      <p:sp>
        <p:nvSpPr>
          <p:cNvPr id="94" name="Google Shape;94;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6" name="Google Shape;9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3" name="Google Shape;10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8" name="Google Shape;10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9" name="Google Shape;10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0" name="Google Shape;1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6" name="Google Shape;11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7" name="Google Shape;11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5" name="Google Shape;1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6" name="Google Shape;1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0" name="Google Shape;13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1" name="Google Shape;13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
        <p:nvSpPr>
          <p:cNvPr id="133" name="Google Shape;13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4" name="Google Shape;13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5" name="Google Shape;13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9" name="Google Shape;139;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1" name="Google Shape;14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2" name="Google Shape;14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6" name="Google Shape;26;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7" name="Google Shape;27;p3"/>
          <p:cNvSpPr txBox="1">
            <a:spLocks noGrp="1"/>
          </p:cNvSpPr>
          <p:nvPr>
            <p:ph type="sldNum" idx="12"/>
          </p:nvPr>
        </p:nvSpPr>
        <p:spPr>
          <a:xfrm>
            <a:off x="8155517" y="5297488"/>
            <a:ext cx="2844800" cy="1968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2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2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2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2400" b="0" i="0" u="none" strike="noStrike" cap="none">
                <a:solidFill>
                  <a:srgbClr val="000000"/>
                </a:solidFill>
                <a:latin typeface="Arial"/>
                <a:ea typeface="Arial"/>
                <a:cs typeface="Arial"/>
                <a:sym typeface="Arial"/>
              </a:defRPr>
            </a:lvl5pPr>
            <a:lvl6pPr marL="0" marR="0" lvl="5" indent="0" algn="l" rtl="0">
              <a:spcBef>
                <a:spcPts val="0"/>
              </a:spcBef>
              <a:spcAft>
                <a:spcPts val="0"/>
              </a:spcAft>
              <a:buNone/>
              <a:defRPr sz="2400" b="0" i="0" u="none" strike="noStrike" cap="none">
                <a:solidFill>
                  <a:srgbClr val="000000"/>
                </a:solidFill>
                <a:latin typeface="Arial"/>
                <a:ea typeface="Arial"/>
                <a:cs typeface="Arial"/>
                <a:sym typeface="Arial"/>
              </a:defRPr>
            </a:lvl6pPr>
            <a:lvl7pPr marL="0" marR="0" lvl="6" indent="0" algn="l" rtl="0">
              <a:spcBef>
                <a:spcPts val="0"/>
              </a:spcBef>
              <a:spcAft>
                <a:spcPts val="0"/>
              </a:spcAft>
              <a:buNone/>
              <a:defRPr sz="2400" b="0" i="0" u="none" strike="noStrike" cap="none">
                <a:solidFill>
                  <a:srgbClr val="000000"/>
                </a:solidFill>
                <a:latin typeface="Arial"/>
                <a:ea typeface="Arial"/>
                <a:cs typeface="Arial"/>
                <a:sym typeface="Arial"/>
              </a:defRPr>
            </a:lvl7pPr>
            <a:lvl8pPr marL="0" marR="0" lvl="7" indent="0" algn="l" rtl="0">
              <a:spcBef>
                <a:spcPts val="0"/>
              </a:spcBef>
              <a:spcAft>
                <a:spcPts val="0"/>
              </a:spcAft>
              <a:buNone/>
              <a:defRPr sz="2400" b="0" i="0" u="none" strike="noStrike" cap="none">
                <a:solidFill>
                  <a:srgbClr val="000000"/>
                </a:solidFill>
                <a:latin typeface="Arial"/>
                <a:ea typeface="Arial"/>
                <a:cs typeface="Arial"/>
                <a:sym typeface="Arial"/>
              </a:defRPr>
            </a:lvl8pPr>
            <a:lvl9pPr marL="0" marR="0" lvl="8" indent="0" algn="l" rtl="0">
              <a:spcBef>
                <a:spcPts val="0"/>
              </a:spcBef>
              <a:spcAft>
                <a:spcPts val="0"/>
              </a:spcAft>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46" name="Google Shape;146;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7" name="Google Shape;1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8" name="Google Shape;1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9" name="Google Shape;1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4" name="Google Shape;15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5" name="Google Shape;15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0" name="Google Shape;16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1" name="Google Shape;16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1" name="Google Shape;31;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2" name="Google Shape;32;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3" name="Google Shape;33;p4"/>
          <p:cNvSpPr txBox="1">
            <a:spLocks noGrp="1"/>
          </p:cNvSpPr>
          <p:nvPr>
            <p:ph type="sldNum" idx="12"/>
          </p:nvPr>
        </p:nvSpPr>
        <p:spPr>
          <a:xfrm>
            <a:off x="8155517" y="5297488"/>
            <a:ext cx="2844800" cy="1968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rgbClr val="000000"/>
                </a:solidFill>
                <a:latin typeface="Arial"/>
                <a:ea typeface="Arial"/>
                <a:cs typeface="Arial"/>
                <a:sym typeface="Arial"/>
              </a:defRPr>
            </a:lvl1pPr>
            <a:lvl2pPr marL="0" marR="0" lvl="1" indent="0" algn="l" rtl="0">
              <a:spcBef>
                <a:spcPts val="0"/>
              </a:spcBef>
              <a:spcAft>
                <a:spcPts val="0"/>
              </a:spcAft>
              <a:buNone/>
              <a:defRPr sz="2400">
                <a:solidFill>
                  <a:srgbClr val="000000"/>
                </a:solidFill>
                <a:latin typeface="Arial"/>
                <a:ea typeface="Arial"/>
                <a:cs typeface="Arial"/>
                <a:sym typeface="Arial"/>
              </a:defRPr>
            </a:lvl2pPr>
            <a:lvl3pPr marL="0" marR="0" lvl="2" indent="0" algn="l" rtl="0">
              <a:spcBef>
                <a:spcPts val="0"/>
              </a:spcBef>
              <a:spcAft>
                <a:spcPts val="0"/>
              </a:spcAft>
              <a:buNone/>
              <a:defRPr sz="2400">
                <a:solidFill>
                  <a:srgbClr val="000000"/>
                </a:solidFill>
                <a:latin typeface="Arial"/>
                <a:ea typeface="Arial"/>
                <a:cs typeface="Arial"/>
                <a:sym typeface="Arial"/>
              </a:defRPr>
            </a:lvl3pPr>
            <a:lvl4pPr marL="0" marR="0" lvl="3" indent="0" algn="l" rtl="0">
              <a:spcBef>
                <a:spcPts val="0"/>
              </a:spcBef>
              <a:spcAft>
                <a:spcPts val="0"/>
              </a:spcAft>
              <a:buNone/>
              <a:defRPr sz="2400">
                <a:solidFill>
                  <a:srgbClr val="000000"/>
                </a:solidFill>
                <a:latin typeface="Arial"/>
                <a:ea typeface="Arial"/>
                <a:cs typeface="Arial"/>
                <a:sym typeface="Arial"/>
              </a:defRPr>
            </a:lvl4pPr>
            <a:lvl5pPr marL="0" marR="0" lvl="4" indent="0" algn="l" rtl="0">
              <a:spcBef>
                <a:spcPts val="0"/>
              </a:spcBef>
              <a:spcAft>
                <a:spcPts val="0"/>
              </a:spcAft>
              <a:buNone/>
              <a:defRPr sz="2400">
                <a:solidFill>
                  <a:srgbClr val="000000"/>
                </a:solidFill>
                <a:latin typeface="Arial"/>
                <a:ea typeface="Arial"/>
                <a:cs typeface="Arial"/>
                <a:sym typeface="Arial"/>
              </a:defRPr>
            </a:lvl5pPr>
            <a:lvl6pPr marL="0" marR="0" lvl="5" indent="0" algn="l" rtl="0">
              <a:spcBef>
                <a:spcPts val="0"/>
              </a:spcBef>
              <a:spcAft>
                <a:spcPts val="0"/>
              </a:spcAft>
              <a:buNone/>
              <a:defRPr sz="2400">
                <a:solidFill>
                  <a:srgbClr val="000000"/>
                </a:solidFill>
                <a:latin typeface="Arial"/>
                <a:ea typeface="Arial"/>
                <a:cs typeface="Arial"/>
                <a:sym typeface="Arial"/>
              </a:defRPr>
            </a:lvl6pPr>
            <a:lvl7pPr marL="0" marR="0" lvl="6" indent="0" algn="l" rtl="0">
              <a:spcBef>
                <a:spcPts val="0"/>
              </a:spcBef>
              <a:spcAft>
                <a:spcPts val="0"/>
              </a:spcAft>
              <a:buNone/>
              <a:defRPr sz="2400">
                <a:solidFill>
                  <a:srgbClr val="000000"/>
                </a:solidFill>
                <a:latin typeface="Arial"/>
                <a:ea typeface="Arial"/>
                <a:cs typeface="Arial"/>
                <a:sym typeface="Arial"/>
              </a:defRPr>
            </a:lvl7pPr>
            <a:lvl8pPr marL="0" marR="0" lvl="7" indent="0" algn="l" rtl="0">
              <a:spcBef>
                <a:spcPts val="0"/>
              </a:spcBef>
              <a:spcAft>
                <a:spcPts val="0"/>
              </a:spcAft>
              <a:buNone/>
              <a:defRPr sz="2400">
                <a:solidFill>
                  <a:srgbClr val="000000"/>
                </a:solidFill>
                <a:latin typeface="Arial"/>
                <a:ea typeface="Arial"/>
                <a:cs typeface="Arial"/>
                <a:sym typeface="Arial"/>
              </a:defRPr>
            </a:lvl8pPr>
            <a:lvl9pPr marL="0" marR="0" lvl="8" indent="0" algn="l" rtl="0">
              <a:spcBef>
                <a:spcPts val="0"/>
              </a:spcBef>
              <a:spcAft>
                <a:spcPts val="0"/>
              </a:spcAft>
              <a:buNone/>
              <a:defRPr sz="24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9" name="Google Shape;39;p5"/>
          <p:cNvSpPr txBox="1">
            <a:spLocks noGrp="1"/>
          </p:cNvSpPr>
          <p:nvPr>
            <p:ph type="sldNum" idx="12"/>
          </p:nvPr>
        </p:nvSpPr>
        <p:spPr>
          <a:xfrm>
            <a:off x="8155517" y="5297488"/>
            <a:ext cx="2844800" cy="1968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rgbClr val="000000"/>
                </a:solidFill>
                <a:latin typeface="Arial"/>
                <a:ea typeface="Arial"/>
                <a:cs typeface="Arial"/>
                <a:sym typeface="Arial"/>
              </a:defRPr>
            </a:lvl1pPr>
            <a:lvl2pPr marL="0" marR="0" lvl="1" indent="0" algn="l" rtl="0">
              <a:spcBef>
                <a:spcPts val="0"/>
              </a:spcBef>
              <a:spcAft>
                <a:spcPts val="0"/>
              </a:spcAft>
              <a:buNone/>
              <a:defRPr sz="2400">
                <a:solidFill>
                  <a:srgbClr val="000000"/>
                </a:solidFill>
                <a:latin typeface="Arial"/>
                <a:ea typeface="Arial"/>
                <a:cs typeface="Arial"/>
                <a:sym typeface="Arial"/>
              </a:defRPr>
            </a:lvl2pPr>
            <a:lvl3pPr marL="0" marR="0" lvl="2" indent="0" algn="l" rtl="0">
              <a:spcBef>
                <a:spcPts val="0"/>
              </a:spcBef>
              <a:spcAft>
                <a:spcPts val="0"/>
              </a:spcAft>
              <a:buNone/>
              <a:defRPr sz="2400">
                <a:solidFill>
                  <a:srgbClr val="000000"/>
                </a:solidFill>
                <a:latin typeface="Arial"/>
                <a:ea typeface="Arial"/>
                <a:cs typeface="Arial"/>
                <a:sym typeface="Arial"/>
              </a:defRPr>
            </a:lvl3pPr>
            <a:lvl4pPr marL="0" marR="0" lvl="3" indent="0" algn="l" rtl="0">
              <a:spcBef>
                <a:spcPts val="0"/>
              </a:spcBef>
              <a:spcAft>
                <a:spcPts val="0"/>
              </a:spcAft>
              <a:buNone/>
              <a:defRPr sz="2400">
                <a:solidFill>
                  <a:srgbClr val="000000"/>
                </a:solidFill>
                <a:latin typeface="Arial"/>
                <a:ea typeface="Arial"/>
                <a:cs typeface="Arial"/>
                <a:sym typeface="Arial"/>
              </a:defRPr>
            </a:lvl4pPr>
            <a:lvl5pPr marL="0" marR="0" lvl="4" indent="0" algn="l" rtl="0">
              <a:spcBef>
                <a:spcPts val="0"/>
              </a:spcBef>
              <a:spcAft>
                <a:spcPts val="0"/>
              </a:spcAft>
              <a:buNone/>
              <a:defRPr sz="2400">
                <a:solidFill>
                  <a:srgbClr val="000000"/>
                </a:solidFill>
                <a:latin typeface="Arial"/>
                <a:ea typeface="Arial"/>
                <a:cs typeface="Arial"/>
                <a:sym typeface="Arial"/>
              </a:defRPr>
            </a:lvl5pPr>
            <a:lvl6pPr marL="0" marR="0" lvl="5" indent="0" algn="l" rtl="0">
              <a:spcBef>
                <a:spcPts val="0"/>
              </a:spcBef>
              <a:spcAft>
                <a:spcPts val="0"/>
              </a:spcAft>
              <a:buNone/>
              <a:defRPr sz="2400">
                <a:solidFill>
                  <a:srgbClr val="000000"/>
                </a:solidFill>
                <a:latin typeface="Arial"/>
                <a:ea typeface="Arial"/>
                <a:cs typeface="Arial"/>
                <a:sym typeface="Arial"/>
              </a:defRPr>
            </a:lvl6pPr>
            <a:lvl7pPr marL="0" marR="0" lvl="6" indent="0" algn="l" rtl="0">
              <a:spcBef>
                <a:spcPts val="0"/>
              </a:spcBef>
              <a:spcAft>
                <a:spcPts val="0"/>
              </a:spcAft>
              <a:buNone/>
              <a:defRPr sz="2400">
                <a:solidFill>
                  <a:srgbClr val="000000"/>
                </a:solidFill>
                <a:latin typeface="Arial"/>
                <a:ea typeface="Arial"/>
                <a:cs typeface="Arial"/>
                <a:sym typeface="Arial"/>
              </a:defRPr>
            </a:lvl7pPr>
            <a:lvl8pPr marL="0" marR="0" lvl="7" indent="0" algn="l" rtl="0">
              <a:spcBef>
                <a:spcPts val="0"/>
              </a:spcBef>
              <a:spcAft>
                <a:spcPts val="0"/>
              </a:spcAft>
              <a:buNone/>
              <a:defRPr sz="2400">
                <a:solidFill>
                  <a:srgbClr val="000000"/>
                </a:solidFill>
                <a:latin typeface="Arial"/>
                <a:ea typeface="Arial"/>
                <a:cs typeface="Arial"/>
                <a:sym typeface="Arial"/>
              </a:defRPr>
            </a:lvl8pPr>
            <a:lvl9pPr marL="0" marR="0" lvl="8" indent="0" algn="l" rtl="0">
              <a:spcBef>
                <a:spcPts val="0"/>
              </a:spcBef>
              <a:spcAft>
                <a:spcPts val="0"/>
              </a:spcAft>
              <a:buNone/>
              <a:defRPr sz="24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609600"/>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5" name="Google Shape;45;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6" name="Google Shape;46;p6"/>
          <p:cNvSpPr txBox="1">
            <a:spLocks noGrp="1"/>
          </p:cNvSpPr>
          <p:nvPr>
            <p:ph type="sldNum" idx="12"/>
          </p:nvPr>
        </p:nvSpPr>
        <p:spPr>
          <a:xfrm>
            <a:off x="8155517" y="5297488"/>
            <a:ext cx="2844800" cy="1968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rgbClr val="000000"/>
                </a:solidFill>
                <a:latin typeface="Arial"/>
                <a:ea typeface="Arial"/>
                <a:cs typeface="Arial"/>
                <a:sym typeface="Arial"/>
              </a:defRPr>
            </a:lvl1pPr>
            <a:lvl2pPr marL="0" marR="0" lvl="1" indent="0" algn="l" rtl="0">
              <a:spcBef>
                <a:spcPts val="0"/>
              </a:spcBef>
              <a:spcAft>
                <a:spcPts val="0"/>
              </a:spcAft>
              <a:buNone/>
              <a:defRPr sz="2400">
                <a:solidFill>
                  <a:srgbClr val="000000"/>
                </a:solidFill>
                <a:latin typeface="Arial"/>
                <a:ea typeface="Arial"/>
                <a:cs typeface="Arial"/>
                <a:sym typeface="Arial"/>
              </a:defRPr>
            </a:lvl2pPr>
            <a:lvl3pPr marL="0" marR="0" lvl="2" indent="0" algn="l" rtl="0">
              <a:spcBef>
                <a:spcPts val="0"/>
              </a:spcBef>
              <a:spcAft>
                <a:spcPts val="0"/>
              </a:spcAft>
              <a:buNone/>
              <a:defRPr sz="2400">
                <a:solidFill>
                  <a:srgbClr val="000000"/>
                </a:solidFill>
                <a:latin typeface="Arial"/>
                <a:ea typeface="Arial"/>
                <a:cs typeface="Arial"/>
                <a:sym typeface="Arial"/>
              </a:defRPr>
            </a:lvl3pPr>
            <a:lvl4pPr marL="0" marR="0" lvl="3" indent="0" algn="l" rtl="0">
              <a:spcBef>
                <a:spcPts val="0"/>
              </a:spcBef>
              <a:spcAft>
                <a:spcPts val="0"/>
              </a:spcAft>
              <a:buNone/>
              <a:defRPr sz="2400">
                <a:solidFill>
                  <a:srgbClr val="000000"/>
                </a:solidFill>
                <a:latin typeface="Arial"/>
                <a:ea typeface="Arial"/>
                <a:cs typeface="Arial"/>
                <a:sym typeface="Arial"/>
              </a:defRPr>
            </a:lvl4pPr>
            <a:lvl5pPr marL="0" marR="0" lvl="4" indent="0" algn="l" rtl="0">
              <a:spcBef>
                <a:spcPts val="0"/>
              </a:spcBef>
              <a:spcAft>
                <a:spcPts val="0"/>
              </a:spcAft>
              <a:buNone/>
              <a:defRPr sz="2400">
                <a:solidFill>
                  <a:srgbClr val="000000"/>
                </a:solidFill>
                <a:latin typeface="Arial"/>
                <a:ea typeface="Arial"/>
                <a:cs typeface="Arial"/>
                <a:sym typeface="Arial"/>
              </a:defRPr>
            </a:lvl5pPr>
            <a:lvl6pPr marL="0" marR="0" lvl="5" indent="0" algn="l" rtl="0">
              <a:spcBef>
                <a:spcPts val="0"/>
              </a:spcBef>
              <a:spcAft>
                <a:spcPts val="0"/>
              </a:spcAft>
              <a:buNone/>
              <a:defRPr sz="2400">
                <a:solidFill>
                  <a:srgbClr val="000000"/>
                </a:solidFill>
                <a:latin typeface="Arial"/>
                <a:ea typeface="Arial"/>
                <a:cs typeface="Arial"/>
                <a:sym typeface="Arial"/>
              </a:defRPr>
            </a:lvl6pPr>
            <a:lvl7pPr marL="0" marR="0" lvl="6" indent="0" algn="l" rtl="0">
              <a:spcBef>
                <a:spcPts val="0"/>
              </a:spcBef>
              <a:spcAft>
                <a:spcPts val="0"/>
              </a:spcAft>
              <a:buNone/>
              <a:defRPr sz="2400">
                <a:solidFill>
                  <a:srgbClr val="000000"/>
                </a:solidFill>
                <a:latin typeface="Arial"/>
                <a:ea typeface="Arial"/>
                <a:cs typeface="Arial"/>
                <a:sym typeface="Arial"/>
              </a:defRPr>
            </a:lvl7pPr>
            <a:lvl8pPr marL="0" marR="0" lvl="7" indent="0" algn="l" rtl="0">
              <a:spcBef>
                <a:spcPts val="0"/>
              </a:spcBef>
              <a:spcAft>
                <a:spcPts val="0"/>
              </a:spcAft>
              <a:buNone/>
              <a:defRPr sz="2400">
                <a:solidFill>
                  <a:srgbClr val="000000"/>
                </a:solidFill>
                <a:latin typeface="Arial"/>
                <a:ea typeface="Arial"/>
                <a:cs typeface="Arial"/>
                <a:sym typeface="Arial"/>
              </a:defRPr>
            </a:lvl8pPr>
            <a:lvl9pPr marL="0" marR="0" lvl="8" indent="0" algn="l" rtl="0">
              <a:spcBef>
                <a:spcPts val="0"/>
              </a:spcBef>
              <a:spcAft>
                <a:spcPts val="0"/>
              </a:spcAft>
              <a:buNone/>
              <a:defRPr sz="24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609600" y="609600"/>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4" name="Google Shape;54;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5" name="Google Shape;55;p7"/>
          <p:cNvSpPr txBox="1">
            <a:spLocks noGrp="1"/>
          </p:cNvSpPr>
          <p:nvPr>
            <p:ph type="sldNum" idx="12"/>
          </p:nvPr>
        </p:nvSpPr>
        <p:spPr>
          <a:xfrm>
            <a:off x="8155517" y="5297488"/>
            <a:ext cx="2844800" cy="1968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rgbClr val="000000"/>
                </a:solidFill>
                <a:latin typeface="Arial"/>
                <a:ea typeface="Arial"/>
                <a:cs typeface="Arial"/>
                <a:sym typeface="Arial"/>
              </a:defRPr>
            </a:lvl1pPr>
            <a:lvl2pPr marL="0" marR="0" lvl="1" indent="0" algn="l" rtl="0">
              <a:spcBef>
                <a:spcPts val="0"/>
              </a:spcBef>
              <a:spcAft>
                <a:spcPts val="0"/>
              </a:spcAft>
              <a:buNone/>
              <a:defRPr sz="2400">
                <a:solidFill>
                  <a:srgbClr val="000000"/>
                </a:solidFill>
                <a:latin typeface="Arial"/>
                <a:ea typeface="Arial"/>
                <a:cs typeface="Arial"/>
                <a:sym typeface="Arial"/>
              </a:defRPr>
            </a:lvl2pPr>
            <a:lvl3pPr marL="0" marR="0" lvl="2" indent="0" algn="l" rtl="0">
              <a:spcBef>
                <a:spcPts val="0"/>
              </a:spcBef>
              <a:spcAft>
                <a:spcPts val="0"/>
              </a:spcAft>
              <a:buNone/>
              <a:defRPr sz="2400">
                <a:solidFill>
                  <a:srgbClr val="000000"/>
                </a:solidFill>
                <a:latin typeface="Arial"/>
                <a:ea typeface="Arial"/>
                <a:cs typeface="Arial"/>
                <a:sym typeface="Arial"/>
              </a:defRPr>
            </a:lvl3pPr>
            <a:lvl4pPr marL="0" marR="0" lvl="3" indent="0" algn="l" rtl="0">
              <a:spcBef>
                <a:spcPts val="0"/>
              </a:spcBef>
              <a:spcAft>
                <a:spcPts val="0"/>
              </a:spcAft>
              <a:buNone/>
              <a:defRPr sz="2400">
                <a:solidFill>
                  <a:srgbClr val="000000"/>
                </a:solidFill>
                <a:latin typeface="Arial"/>
                <a:ea typeface="Arial"/>
                <a:cs typeface="Arial"/>
                <a:sym typeface="Arial"/>
              </a:defRPr>
            </a:lvl4pPr>
            <a:lvl5pPr marL="0" marR="0" lvl="4" indent="0" algn="l" rtl="0">
              <a:spcBef>
                <a:spcPts val="0"/>
              </a:spcBef>
              <a:spcAft>
                <a:spcPts val="0"/>
              </a:spcAft>
              <a:buNone/>
              <a:defRPr sz="2400">
                <a:solidFill>
                  <a:srgbClr val="000000"/>
                </a:solidFill>
                <a:latin typeface="Arial"/>
                <a:ea typeface="Arial"/>
                <a:cs typeface="Arial"/>
                <a:sym typeface="Arial"/>
              </a:defRPr>
            </a:lvl5pPr>
            <a:lvl6pPr marL="0" marR="0" lvl="5" indent="0" algn="l" rtl="0">
              <a:spcBef>
                <a:spcPts val="0"/>
              </a:spcBef>
              <a:spcAft>
                <a:spcPts val="0"/>
              </a:spcAft>
              <a:buNone/>
              <a:defRPr sz="2400">
                <a:solidFill>
                  <a:srgbClr val="000000"/>
                </a:solidFill>
                <a:latin typeface="Arial"/>
                <a:ea typeface="Arial"/>
                <a:cs typeface="Arial"/>
                <a:sym typeface="Arial"/>
              </a:defRPr>
            </a:lvl6pPr>
            <a:lvl7pPr marL="0" marR="0" lvl="6" indent="0" algn="l" rtl="0">
              <a:spcBef>
                <a:spcPts val="0"/>
              </a:spcBef>
              <a:spcAft>
                <a:spcPts val="0"/>
              </a:spcAft>
              <a:buNone/>
              <a:defRPr sz="2400">
                <a:solidFill>
                  <a:srgbClr val="000000"/>
                </a:solidFill>
                <a:latin typeface="Arial"/>
                <a:ea typeface="Arial"/>
                <a:cs typeface="Arial"/>
                <a:sym typeface="Arial"/>
              </a:defRPr>
            </a:lvl7pPr>
            <a:lvl8pPr marL="0" marR="0" lvl="7" indent="0" algn="l" rtl="0">
              <a:spcBef>
                <a:spcPts val="0"/>
              </a:spcBef>
              <a:spcAft>
                <a:spcPts val="0"/>
              </a:spcAft>
              <a:buNone/>
              <a:defRPr sz="2400">
                <a:solidFill>
                  <a:srgbClr val="000000"/>
                </a:solidFill>
                <a:latin typeface="Arial"/>
                <a:ea typeface="Arial"/>
                <a:cs typeface="Arial"/>
                <a:sym typeface="Arial"/>
              </a:defRPr>
            </a:lvl8pPr>
            <a:lvl9pPr marL="0" marR="0" lvl="8" indent="0" algn="l" rtl="0">
              <a:spcBef>
                <a:spcPts val="0"/>
              </a:spcBef>
              <a:spcAft>
                <a:spcPts val="0"/>
              </a:spcAft>
              <a:buNone/>
              <a:defRPr sz="24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609600" y="609600"/>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9" name="Google Shape;59;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0" name="Google Shape;60;p8"/>
          <p:cNvSpPr txBox="1">
            <a:spLocks noGrp="1"/>
          </p:cNvSpPr>
          <p:nvPr>
            <p:ph type="sldNum" idx="12"/>
          </p:nvPr>
        </p:nvSpPr>
        <p:spPr>
          <a:xfrm>
            <a:off x="8155517" y="5297488"/>
            <a:ext cx="2844800" cy="1968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rgbClr val="000000"/>
                </a:solidFill>
                <a:latin typeface="Arial"/>
                <a:ea typeface="Arial"/>
                <a:cs typeface="Arial"/>
                <a:sym typeface="Arial"/>
              </a:defRPr>
            </a:lvl1pPr>
            <a:lvl2pPr marL="0" marR="0" lvl="1" indent="0" algn="l" rtl="0">
              <a:spcBef>
                <a:spcPts val="0"/>
              </a:spcBef>
              <a:spcAft>
                <a:spcPts val="0"/>
              </a:spcAft>
              <a:buNone/>
              <a:defRPr sz="2400">
                <a:solidFill>
                  <a:srgbClr val="000000"/>
                </a:solidFill>
                <a:latin typeface="Arial"/>
                <a:ea typeface="Arial"/>
                <a:cs typeface="Arial"/>
                <a:sym typeface="Arial"/>
              </a:defRPr>
            </a:lvl2pPr>
            <a:lvl3pPr marL="0" marR="0" lvl="2" indent="0" algn="l" rtl="0">
              <a:spcBef>
                <a:spcPts val="0"/>
              </a:spcBef>
              <a:spcAft>
                <a:spcPts val="0"/>
              </a:spcAft>
              <a:buNone/>
              <a:defRPr sz="2400">
                <a:solidFill>
                  <a:srgbClr val="000000"/>
                </a:solidFill>
                <a:latin typeface="Arial"/>
                <a:ea typeface="Arial"/>
                <a:cs typeface="Arial"/>
                <a:sym typeface="Arial"/>
              </a:defRPr>
            </a:lvl3pPr>
            <a:lvl4pPr marL="0" marR="0" lvl="3" indent="0" algn="l" rtl="0">
              <a:spcBef>
                <a:spcPts val="0"/>
              </a:spcBef>
              <a:spcAft>
                <a:spcPts val="0"/>
              </a:spcAft>
              <a:buNone/>
              <a:defRPr sz="2400">
                <a:solidFill>
                  <a:srgbClr val="000000"/>
                </a:solidFill>
                <a:latin typeface="Arial"/>
                <a:ea typeface="Arial"/>
                <a:cs typeface="Arial"/>
                <a:sym typeface="Arial"/>
              </a:defRPr>
            </a:lvl4pPr>
            <a:lvl5pPr marL="0" marR="0" lvl="4" indent="0" algn="l" rtl="0">
              <a:spcBef>
                <a:spcPts val="0"/>
              </a:spcBef>
              <a:spcAft>
                <a:spcPts val="0"/>
              </a:spcAft>
              <a:buNone/>
              <a:defRPr sz="2400">
                <a:solidFill>
                  <a:srgbClr val="000000"/>
                </a:solidFill>
                <a:latin typeface="Arial"/>
                <a:ea typeface="Arial"/>
                <a:cs typeface="Arial"/>
                <a:sym typeface="Arial"/>
              </a:defRPr>
            </a:lvl5pPr>
            <a:lvl6pPr marL="0" marR="0" lvl="5" indent="0" algn="l" rtl="0">
              <a:spcBef>
                <a:spcPts val="0"/>
              </a:spcBef>
              <a:spcAft>
                <a:spcPts val="0"/>
              </a:spcAft>
              <a:buNone/>
              <a:defRPr sz="2400">
                <a:solidFill>
                  <a:srgbClr val="000000"/>
                </a:solidFill>
                <a:latin typeface="Arial"/>
                <a:ea typeface="Arial"/>
                <a:cs typeface="Arial"/>
                <a:sym typeface="Arial"/>
              </a:defRPr>
            </a:lvl6pPr>
            <a:lvl7pPr marL="0" marR="0" lvl="6" indent="0" algn="l" rtl="0">
              <a:spcBef>
                <a:spcPts val="0"/>
              </a:spcBef>
              <a:spcAft>
                <a:spcPts val="0"/>
              </a:spcAft>
              <a:buNone/>
              <a:defRPr sz="2400">
                <a:solidFill>
                  <a:srgbClr val="000000"/>
                </a:solidFill>
                <a:latin typeface="Arial"/>
                <a:ea typeface="Arial"/>
                <a:cs typeface="Arial"/>
                <a:sym typeface="Arial"/>
              </a:defRPr>
            </a:lvl7pPr>
            <a:lvl8pPr marL="0" marR="0" lvl="7" indent="0" algn="l" rtl="0">
              <a:spcBef>
                <a:spcPts val="0"/>
              </a:spcBef>
              <a:spcAft>
                <a:spcPts val="0"/>
              </a:spcAft>
              <a:buNone/>
              <a:defRPr sz="2400">
                <a:solidFill>
                  <a:srgbClr val="000000"/>
                </a:solidFill>
                <a:latin typeface="Arial"/>
                <a:ea typeface="Arial"/>
                <a:cs typeface="Arial"/>
                <a:sym typeface="Arial"/>
              </a:defRPr>
            </a:lvl8pPr>
            <a:lvl9pPr marL="0" marR="0" lvl="8" indent="0" algn="l" rtl="0">
              <a:spcBef>
                <a:spcPts val="0"/>
              </a:spcBef>
              <a:spcAft>
                <a:spcPts val="0"/>
              </a:spcAft>
              <a:buNone/>
              <a:defRPr sz="24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4" name="Google Shape;64;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6" name="Google Shape;66;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7" name="Google Shape;67;p9"/>
          <p:cNvSpPr txBox="1">
            <a:spLocks noGrp="1"/>
          </p:cNvSpPr>
          <p:nvPr>
            <p:ph type="sldNum" idx="12"/>
          </p:nvPr>
        </p:nvSpPr>
        <p:spPr>
          <a:xfrm>
            <a:off x="8155517" y="5297488"/>
            <a:ext cx="2844800" cy="1968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rgbClr val="000000"/>
                </a:solidFill>
                <a:latin typeface="Arial"/>
                <a:ea typeface="Arial"/>
                <a:cs typeface="Arial"/>
                <a:sym typeface="Arial"/>
              </a:defRPr>
            </a:lvl1pPr>
            <a:lvl2pPr marL="0" marR="0" lvl="1" indent="0" algn="l" rtl="0">
              <a:spcBef>
                <a:spcPts val="0"/>
              </a:spcBef>
              <a:spcAft>
                <a:spcPts val="0"/>
              </a:spcAft>
              <a:buNone/>
              <a:defRPr sz="2400">
                <a:solidFill>
                  <a:srgbClr val="000000"/>
                </a:solidFill>
                <a:latin typeface="Arial"/>
                <a:ea typeface="Arial"/>
                <a:cs typeface="Arial"/>
                <a:sym typeface="Arial"/>
              </a:defRPr>
            </a:lvl2pPr>
            <a:lvl3pPr marL="0" marR="0" lvl="2" indent="0" algn="l" rtl="0">
              <a:spcBef>
                <a:spcPts val="0"/>
              </a:spcBef>
              <a:spcAft>
                <a:spcPts val="0"/>
              </a:spcAft>
              <a:buNone/>
              <a:defRPr sz="2400">
                <a:solidFill>
                  <a:srgbClr val="000000"/>
                </a:solidFill>
                <a:latin typeface="Arial"/>
                <a:ea typeface="Arial"/>
                <a:cs typeface="Arial"/>
                <a:sym typeface="Arial"/>
              </a:defRPr>
            </a:lvl3pPr>
            <a:lvl4pPr marL="0" marR="0" lvl="3" indent="0" algn="l" rtl="0">
              <a:spcBef>
                <a:spcPts val="0"/>
              </a:spcBef>
              <a:spcAft>
                <a:spcPts val="0"/>
              </a:spcAft>
              <a:buNone/>
              <a:defRPr sz="2400">
                <a:solidFill>
                  <a:srgbClr val="000000"/>
                </a:solidFill>
                <a:latin typeface="Arial"/>
                <a:ea typeface="Arial"/>
                <a:cs typeface="Arial"/>
                <a:sym typeface="Arial"/>
              </a:defRPr>
            </a:lvl4pPr>
            <a:lvl5pPr marL="0" marR="0" lvl="4" indent="0" algn="l" rtl="0">
              <a:spcBef>
                <a:spcPts val="0"/>
              </a:spcBef>
              <a:spcAft>
                <a:spcPts val="0"/>
              </a:spcAft>
              <a:buNone/>
              <a:defRPr sz="2400">
                <a:solidFill>
                  <a:srgbClr val="000000"/>
                </a:solidFill>
                <a:latin typeface="Arial"/>
                <a:ea typeface="Arial"/>
                <a:cs typeface="Arial"/>
                <a:sym typeface="Arial"/>
              </a:defRPr>
            </a:lvl5pPr>
            <a:lvl6pPr marL="0" marR="0" lvl="5" indent="0" algn="l" rtl="0">
              <a:spcBef>
                <a:spcPts val="0"/>
              </a:spcBef>
              <a:spcAft>
                <a:spcPts val="0"/>
              </a:spcAft>
              <a:buNone/>
              <a:defRPr sz="2400">
                <a:solidFill>
                  <a:srgbClr val="000000"/>
                </a:solidFill>
                <a:latin typeface="Arial"/>
                <a:ea typeface="Arial"/>
                <a:cs typeface="Arial"/>
                <a:sym typeface="Arial"/>
              </a:defRPr>
            </a:lvl6pPr>
            <a:lvl7pPr marL="0" marR="0" lvl="6" indent="0" algn="l" rtl="0">
              <a:spcBef>
                <a:spcPts val="0"/>
              </a:spcBef>
              <a:spcAft>
                <a:spcPts val="0"/>
              </a:spcAft>
              <a:buNone/>
              <a:defRPr sz="2400">
                <a:solidFill>
                  <a:srgbClr val="000000"/>
                </a:solidFill>
                <a:latin typeface="Arial"/>
                <a:ea typeface="Arial"/>
                <a:cs typeface="Arial"/>
                <a:sym typeface="Arial"/>
              </a:defRPr>
            </a:lvl7pPr>
            <a:lvl8pPr marL="0" marR="0" lvl="7" indent="0" algn="l" rtl="0">
              <a:spcBef>
                <a:spcPts val="0"/>
              </a:spcBef>
              <a:spcAft>
                <a:spcPts val="0"/>
              </a:spcAft>
              <a:buNone/>
              <a:defRPr sz="2400">
                <a:solidFill>
                  <a:srgbClr val="000000"/>
                </a:solidFill>
                <a:latin typeface="Arial"/>
                <a:ea typeface="Arial"/>
                <a:cs typeface="Arial"/>
                <a:sym typeface="Arial"/>
              </a:defRPr>
            </a:lvl8pPr>
            <a:lvl9pPr marL="0" marR="0" lvl="8" indent="0" algn="l" rtl="0">
              <a:spcBef>
                <a:spcPts val="0"/>
              </a:spcBef>
              <a:spcAft>
                <a:spcPts val="0"/>
              </a:spcAft>
              <a:buNone/>
              <a:defRPr sz="24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71" name="Google Shape;71;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3" name="Google Shape;73;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4" name="Google Shape;74;p10"/>
          <p:cNvSpPr txBox="1">
            <a:spLocks noGrp="1"/>
          </p:cNvSpPr>
          <p:nvPr>
            <p:ph type="sldNum" idx="12"/>
          </p:nvPr>
        </p:nvSpPr>
        <p:spPr>
          <a:xfrm>
            <a:off x="8155517" y="5297488"/>
            <a:ext cx="2844800" cy="1968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a:solidFill>
                  <a:srgbClr val="000000"/>
                </a:solidFill>
                <a:latin typeface="Arial"/>
                <a:ea typeface="Arial"/>
                <a:cs typeface="Arial"/>
                <a:sym typeface="Arial"/>
              </a:defRPr>
            </a:lvl1pPr>
            <a:lvl2pPr marL="0" marR="0" lvl="1" indent="0" algn="l" rtl="0">
              <a:spcBef>
                <a:spcPts val="0"/>
              </a:spcBef>
              <a:spcAft>
                <a:spcPts val="0"/>
              </a:spcAft>
              <a:buNone/>
              <a:defRPr sz="2400">
                <a:solidFill>
                  <a:srgbClr val="000000"/>
                </a:solidFill>
                <a:latin typeface="Arial"/>
                <a:ea typeface="Arial"/>
                <a:cs typeface="Arial"/>
                <a:sym typeface="Arial"/>
              </a:defRPr>
            </a:lvl2pPr>
            <a:lvl3pPr marL="0" marR="0" lvl="2" indent="0" algn="l" rtl="0">
              <a:spcBef>
                <a:spcPts val="0"/>
              </a:spcBef>
              <a:spcAft>
                <a:spcPts val="0"/>
              </a:spcAft>
              <a:buNone/>
              <a:defRPr sz="2400">
                <a:solidFill>
                  <a:srgbClr val="000000"/>
                </a:solidFill>
                <a:latin typeface="Arial"/>
                <a:ea typeface="Arial"/>
                <a:cs typeface="Arial"/>
                <a:sym typeface="Arial"/>
              </a:defRPr>
            </a:lvl3pPr>
            <a:lvl4pPr marL="0" marR="0" lvl="3" indent="0" algn="l" rtl="0">
              <a:spcBef>
                <a:spcPts val="0"/>
              </a:spcBef>
              <a:spcAft>
                <a:spcPts val="0"/>
              </a:spcAft>
              <a:buNone/>
              <a:defRPr sz="2400">
                <a:solidFill>
                  <a:srgbClr val="000000"/>
                </a:solidFill>
                <a:latin typeface="Arial"/>
                <a:ea typeface="Arial"/>
                <a:cs typeface="Arial"/>
                <a:sym typeface="Arial"/>
              </a:defRPr>
            </a:lvl4pPr>
            <a:lvl5pPr marL="0" marR="0" lvl="4" indent="0" algn="l" rtl="0">
              <a:spcBef>
                <a:spcPts val="0"/>
              </a:spcBef>
              <a:spcAft>
                <a:spcPts val="0"/>
              </a:spcAft>
              <a:buNone/>
              <a:defRPr sz="2400">
                <a:solidFill>
                  <a:srgbClr val="000000"/>
                </a:solidFill>
                <a:latin typeface="Arial"/>
                <a:ea typeface="Arial"/>
                <a:cs typeface="Arial"/>
                <a:sym typeface="Arial"/>
              </a:defRPr>
            </a:lvl5pPr>
            <a:lvl6pPr marL="0" marR="0" lvl="5" indent="0" algn="l" rtl="0">
              <a:spcBef>
                <a:spcPts val="0"/>
              </a:spcBef>
              <a:spcAft>
                <a:spcPts val="0"/>
              </a:spcAft>
              <a:buNone/>
              <a:defRPr sz="2400">
                <a:solidFill>
                  <a:srgbClr val="000000"/>
                </a:solidFill>
                <a:latin typeface="Arial"/>
                <a:ea typeface="Arial"/>
                <a:cs typeface="Arial"/>
                <a:sym typeface="Arial"/>
              </a:defRPr>
            </a:lvl6pPr>
            <a:lvl7pPr marL="0" marR="0" lvl="6" indent="0" algn="l" rtl="0">
              <a:spcBef>
                <a:spcPts val="0"/>
              </a:spcBef>
              <a:spcAft>
                <a:spcPts val="0"/>
              </a:spcAft>
              <a:buNone/>
              <a:defRPr sz="2400">
                <a:solidFill>
                  <a:srgbClr val="000000"/>
                </a:solidFill>
                <a:latin typeface="Arial"/>
                <a:ea typeface="Arial"/>
                <a:cs typeface="Arial"/>
                <a:sym typeface="Arial"/>
              </a:defRPr>
            </a:lvl7pPr>
            <a:lvl8pPr marL="0" marR="0" lvl="7" indent="0" algn="l" rtl="0">
              <a:spcBef>
                <a:spcPts val="0"/>
              </a:spcBef>
              <a:spcAft>
                <a:spcPts val="0"/>
              </a:spcAft>
              <a:buNone/>
              <a:defRPr sz="2400">
                <a:solidFill>
                  <a:srgbClr val="000000"/>
                </a:solidFill>
                <a:latin typeface="Arial"/>
                <a:ea typeface="Arial"/>
                <a:cs typeface="Arial"/>
                <a:sym typeface="Arial"/>
              </a:defRPr>
            </a:lvl8pPr>
            <a:lvl9pPr marL="0" marR="0" lvl="8" indent="0" algn="l" rtl="0">
              <a:spcBef>
                <a:spcPts val="0"/>
              </a:spcBef>
              <a:spcAft>
                <a:spcPts val="0"/>
              </a:spcAft>
              <a:buNone/>
              <a:defRPr sz="24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609600"/>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609600" y="183515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12" name="Google Shape;12;p1" descr="AYS_PP_Header_3.jpg"/>
          <p:cNvPicPr preferRelativeResize="0"/>
          <p:nvPr/>
        </p:nvPicPr>
        <p:blipFill rotWithShape="1">
          <a:blip r:embed="rId13">
            <a:alphaModFix/>
          </a:blip>
          <a:srcRect/>
          <a:stretch/>
        </p:blipFill>
        <p:spPr>
          <a:xfrm>
            <a:off x="1" y="1"/>
            <a:ext cx="12206816" cy="628777"/>
          </a:xfrm>
          <a:prstGeom prst="rect">
            <a:avLst/>
          </a:prstGeom>
          <a:noFill/>
          <a:ln>
            <a:noFill/>
          </a:ln>
        </p:spPr>
      </p:pic>
      <p:pic>
        <p:nvPicPr>
          <p:cNvPr id="13" name="Google Shape;13;p1" descr="AYS_PP_Footer_2.jpg"/>
          <p:cNvPicPr preferRelativeResize="0"/>
          <p:nvPr/>
        </p:nvPicPr>
        <p:blipFill rotWithShape="1">
          <a:blip r:embed="rId14">
            <a:alphaModFix/>
          </a:blip>
          <a:srcRect/>
          <a:stretch/>
        </p:blipFill>
        <p:spPr>
          <a:xfrm>
            <a:off x="1" y="6594475"/>
            <a:ext cx="12206816" cy="274638"/>
          </a:xfrm>
          <a:prstGeom prst="rect">
            <a:avLst/>
          </a:prstGeom>
          <a:noFill/>
          <a:ln>
            <a:noFill/>
          </a:ln>
        </p:spPr>
      </p:pic>
      <p:sp>
        <p:nvSpPr>
          <p:cNvPr id="14" name="Google Shape;14;p1"/>
          <p:cNvSpPr txBox="1"/>
          <p:nvPr/>
        </p:nvSpPr>
        <p:spPr>
          <a:xfrm>
            <a:off x="7852834" y="6596063"/>
            <a:ext cx="4341284" cy="2476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CA" sz="1000" b="0" i="0" u="none" strike="noStrike" cap="none">
                <a:solidFill>
                  <a:srgbClr val="FFFFFF"/>
                </a:solidFill>
                <a:latin typeface="Arial"/>
                <a:ea typeface="Arial"/>
                <a:cs typeface="Arial"/>
                <a:sym typeface="Arial"/>
              </a:rPr>
              <a:t>‹#›</a:t>
            </a:fld>
            <a:endParaRPr sz="1000" b="0" i="0" u="none" strike="noStrike" cap="none" dirty="0">
              <a:solidFill>
                <a:srgbClr val="FFFFFF"/>
              </a:solidFill>
              <a:latin typeface="Arial"/>
              <a:ea typeface="Arial"/>
              <a:cs typeface="Arial"/>
              <a:sym typeface="Arial"/>
            </a:endParaRPr>
          </a:p>
        </p:txBody>
      </p:sp>
      <p:pic>
        <p:nvPicPr>
          <p:cNvPr id="15" name="Google Shape;15;p1"/>
          <p:cNvPicPr preferRelativeResize="0"/>
          <p:nvPr/>
        </p:nvPicPr>
        <p:blipFill rotWithShape="1">
          <a:blip r:embed="rId15">
            <a:alphaModFix/>
          </a:blip>
          <a:srcRect/>
          <a:stretch/>
        </p:blipFill>
        <p:spPr>
          <a:xfrm>
            <a:off x="7010654" y="83686"/>
            <a:ext cx="2167759" cy="381000"/>
          </a:xfrm>
          <a:prstGeom prst="rect">
            <a:avLst/>
          </a:prstGeom>
          <a:noFill/>
          <a:ln>
            <a:noFill/>
          </a:ln>
        </p:spPr>
      </p:pic>
      <p:pic>
        <p:nvPicPr>
          <p:cNvPr id="16" name="Google Shape;16;p1" descr="CK-Company-Logo.jpg"/>
          <p:cNvPicPr preferRelativeResize="0"/>
          <p:nvPr/>
        </p:nvPicPr>
        <p:blipFill rotWithShape="1">
          <a:blip r:embed="rId16" cstate="hqprint">
            <a:alphaModFix/>
            <a:extLst>
              <a:ext uri="{28A0092B-C50C-407E-A947-70E740481C1C}">
                <a14:useLocalDpi xmlns:a14="http://schemas.microsoft.com/office/drawing/2010/main"/>
              </a:ext>
            </a:extLst>
          </a:blip>
          <a:srcRect/>
          <a:stretch/>
        </p:blipFill>
        <p:spPr>
          <a:xfrm>
            <a:off x="2731504" y="12328"/>
            <a:ext cx="1975817" cy="5671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1" name="Google Shape;9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2" name="Google Shape;9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lean200.or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www.clean200.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www.clean200.or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www.corporateknights.com/reports/global-100/"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www.corporateknights.com/reports/2016-world-stock-exchanges/" TargetMode="External"/><Relationship Id="rId4" Type="http://schemas.openxmlformats.org/officeDocument/2006/relationships/hyperlink" Target="http://www.newsweek.com/green-2015"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nationofchange.org/2015/06/12/ditching-fossil-fuels-and-switching-to-100-renewables-no-problem-says-stanford-stud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p:nvPr/>
        </p:nvSpPr>
        <p:spPr>
          <a:xfrm>
            <a:off x="6103707" y="5393538"/>
            <a:ext cx="5189606"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3200" b="0" i="0" u="none" strike="noStrike" cap="none" dirty="0">
                <a:solidFill>
                  <a:srgbClr val="000000"/>
                </a:solidFill>
                <a:latin typeface="Calibri"/>
                <a:ea typeface="Calibri"/>
                <a:cs typeface="Calibri"/>
                <a:sym typeface="Calibri"/>
              </a:rPr>
              <a:t>Download the report at </a:t>
            </a:r>
            <a:endParaRPr dirty="0"/>
          </a:p>
          <a:p>
            <a:pPr marL="0" marR="0" lvl="0" indent="0" algn="ctr" rtl="0">
              <a:spcBef>
                <a:spcPts val="0"/>
              </a:spcBef>
              <a:spcAft>
                <a:spcPts val="0"/>
              </a:spcAft>
              <a:buNone/>
            </a:pPr>
            <a:r>
              <a:rPr lang="en-CA" sz="2800" b="1" i="0" u="none" strike="noStrike" cap="none" dirty="0">
                <a:solidFill>
                  <a:schemeClr val="accent2"/>
                </a:solidFill>
                <a:latin typeface="Calibri"/>
                <a:ea typeface="Calibri"/>
                <a:cs typeface="Calibri"/>
                <a:sym typeface="Calibri"/>
              </a:rPr>
              <a:t>www.clean200.org</a:t>
            </a:r>
            <a:endParaRPr sz="2400" b="1" i="0" u="none" strike="noStrike" cap="none" dirty="0">
              <a:solidFill>
                <a:schemeClr val="accent2"/>
              </a:solidFill>
              <a:latin typeface="Calibri"/>
              <a:ea typeface="Calibri"/>
              <a:cs typeface="Calibri"/>
              <a:sym typeface="Calibri"/>
            </a:endParaRPr>
          </a:p>
        </p:txBody>
      </p:sp>
      <p:sp>
        <p:nvSpPr>
          <p:cNvPr id="167" name="Google Shape;167;p25"/>
          <p:cNvSpPr/>
          <p:nvPr/>
        </p:nvSpPr>
        <p:spPr>
          <a:xfrm>
            <a:off x="6720116" y="934704"/>
            <a:ext cx="3901485" cy="3712312"/>
          </a:xfrm>
          <a:prstGeom prst="roundRect">
            <a:avLst>
              <a:gd name="adj" fmla="val 16667"/>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dirty="0">
              <a:solidFill>
                <a:srgbClr val="000000"/>
              </a:solidFill>
              <a:latin typeface="Arial"/>
              <a:ea typeface="Arial"/>
              <a:cs typeface="Arial"/>
              <a:sym typeface="Arial"/>
            </a:endParaRPr>
          </a:p>
        </p:txBody>
      </p:sp>
      <p:sp>
        <p:nvSpPr>
          <p:cNvPr id="168" name="Google Shape;168;p25"/>
          <p:cNvSpPr txBox="1"/>
          <p:nvPr/>
        </p:nvSpPr>
        <p:spPr>
          <a:xfrm>
            <a:off x="6720116" y="1227434"/>
            <a:ext cx="3901485" cy="3126852"/>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CA" sz="2000" b="0" i="1" u="none" strike="noStrike" cap="none" dirty="0">
                <a:solidFill>
                  <a:srgbClr val="FCFCFE"/>
                </a:solidFill>
                <a:latin typeface="Calibri"/>
                <a:ea typeface="Calibri"/>
                <a:cs typeface="Calibri"/>
                <a:sym typeface="Calibri"/>
              </a:rPr>
              <a:t>Report authors:</a:t>
            </a:r>
            <a:endParaRPr dirty="0"/>
          </a:p>
          <a:p>
            <a:pPr marL="0" marR="0" lvl="0" indent="0" algn="ctr" rtl="0">
              <a:spcBef>
                <a:spcPts val="1400"/>
              </a:spcBef>
              <a:spcAft>
                <a:spcPts val="0"/>
              </a:spcAft>
              <a:buNone/>
            </a:pPr>
            <a:r>
              <a:rPr lang="en-CA" sz="2000" b="1" i="0" u="none" strike="noStrike" cap="none" dirty="0">
                <a:solidFill>
                  <a:srgbClr val="FCFCFE"/>
                </a:solidFill>
                <a:latin typeface="Calibri"/>
                <a:ea typeface="Calibri"/>
                <a:cs typeface="Calibri"/>
                <a:sym typeface="Calibri"/>
              </a:rPr>
              <a:t>Toby Heaps</a:t>
            </a:r>
            <a:endParaRPr dirty="0"/>
          </a:p>
          <a:p>
            <a:pPr marL="0" marR="0" lvl="0" indent="0" algn="ctr" rtl="0">
              <a:spcBef>
                <a:spcPts val="0"/>
              </a:spcBef>
              <a:spcAft>
                <a:spcPts val="0"/>
              </a:spcAft>
              <a:buNone/>
            </a:pPr>
            <a:r>
              <a:rPr lang="en-CA" sz="2000" b="1" i="0" u="none" strike="noStrike" cap="none" dirty="0">
                <a:solidFill>
                  <a:srgbClr val="FCFCFE"/>
                </a:solidFill>
                <a:latin typeface="Calibri"/>
                <a:ea typeface="Calibri"/>
                <a:cs typeface="Calibri"/>
                <a:sym typeface="Calibri"/>
              </a:rPr>
              <a:t>CEO of Corporate Knights</a:t>
            </a:r>
            <a:endParaRPr dirty="0"/>
          </a:p>
          <a:p>
            <a:pPr marL="0" marR="0" lvl="0" indent="0" algn="ctr" rtl="0">
              <a:spcBef>
                <a:spcPts val="0"/>
              </a:spcBef>
              <a:spcAft>
                <a:spcPts val="0"/>
              </a:spcAft>
              <a:buNone/>
            </a:pPr>
            <a:endParaRPr sz="1000" b="1" i="0" u="none" strike="noStrike" cap="none" dirty="0">
              <a:solidFill>
                <a:srgbClr val="FCFCFE"/>
              </a:solidFill>
              <a:latin typeface="Calibri"/>
              <a:ea typeface="Calibri"/>
              <a:cs typeface="Calibri"/>
              <a:sym typeface="Calibri"/>
            </a:endParaRPr>
          </a:p>
          <a:p>
            <a:pPr marL="0" marR="0" lvl="0" indent="0" algn="ctr" rtl="0">
              <a:spcBef>
                <a:spcPts val="0"/>
              </a:spcBef>
              <a:spcAft>
                <a:spcPts val="0"/>
              </a:spcAft>
              <a:buNone/>
            </a:pPr>
            <a:r>
              <a:rPr lang="en-CA" sz="2000" b="1" i="0" u="none" strike="noStrike" cap="none" dirty="0">
                <a:solidFill>
                  <a:srgbClr val="FCFCFE"/>
                </a:solidFill>
                <a:latin typeface="Calibri"/>
                <a:ea typeface="Calibri"/>
                <a:cs typeface="Calibri"/>
                <a:sym typeface="Calibri"/>
              </a:rPr>
              <a:t>Andrew Behar,</a:t>
            </a:r>
            <a:endParaRPr dirty="0"/>
          </a:p>
          <a:p>
            <a:pPr marL="0" marR="0" lvl="0" indent="0" algn="ctr" rtl="0">
              <a:spcBef>
                <a:spcPts val="0"/>
              </a:spcBef>
              <a:spcAft>
                <a:spcPts val="0"/>
              </a:spcAft>
              <a:buNone/>
            </a:pPr>
            <a:r>
              <a:rPr lang="en-CA" sz="2000" b="1" i="0" u="none" strike="noStrike" cap="none" dirty="0">
                <a:solidFill>
                  <a:srgbClr val="FCFCFE"/>
                </a:solidFill>
                <a:latin typeface="Calibri"/>
                <a:ea typeface="Calibri"/>
                <a:cs typeface="Calibri"/>
                <a:sym typeface="Calibri"/>
              </a:rPr>
              <a:t>CEO of </a:t>
            </a:r>
            <a:r>
              <a:rPr lang="en-CA" sz="2000" b="1" i="1" u="none" strike="noStrike" cap="none" dirty="0">
                <a:solidFill>
                  <a:srgbClr val="FCFCFE"/>
                </a:solidFill>
                <a:latin typeface="Calibri"/>
                <a:ea typeface="Calibri"/>
                <a:cs typeface="Calibri"/>
                <a:sym typeface="Calibri"/>
              </a:rPr>
              <a:t>As You Sow</a:t>
            </a:r>
            <a:endParaRPr dirty="0"/>
          </a:p>
          <a:p>
            <a:pPr marL="0" marR="0" lvl="0" indent="0" algn="ctr" rtl="0">
              <a:spcBef>
                <a:spcPts val="0"/>
              </a:spcBef>
              <a:spcAft>
                <a:spcPts val="0"/>
              </a:spcAft>
              <a:buNone/>
            </a:pPr>
            <a:endParaRPr sz="1000" b="1" i="0" u="none" strike="noStrike" cap="none" dirty="0">
              <a:solidFill>
                <a:srgbClr val="FCFCFE"/>
              </a:solidFill>
              <a:latin typeface="Calibri"/>
              <a:ea typeface="Calibri"/>
              <a:cs typeface="Calibri"/>
              <a:sym typeface="Calibri"/>
            </a:endParaRPr>
          </a:p>
          <a:p>
            <a:pPr marL="0" marR="0" lvl="0" indent="0" algn="ctr" rtl="0">
              <a:spcBef>
                <a:spcPts val="0"/>
              </a:spcBef>
              <a:spcAft>
                <a:spcPts val="0"/>
              </a:spcAft>
              <a:buNone/>
            </a:pPr>
            <a:r>
              <a:rPr lang="en-CA" sz="2000" b="1" i="0" u="none" strike="noStrike" cap="none" dirty="0">
                <a:solidFill>
                  <a:srgbClr val="FCFCFE"/>
                </a:solidFill>
                <a:latin typeface="Calibri"/>
                <a:ea typeface="Calibri"/>
                <a:cs typeface="Calibri"/>
                <a:sym typeface="Calibri"/>
              </a:rPr>
              <a:t>Wendy Shen-Juarez</a:t>
            </a:r>
            <a:endParaRPr dirty="0"/>
          </a:p>
          <a:p>
            <a:pPr marL="0" marR="0" lvl="0" indent="0" algn="ctr" rtl="0">
              <a:spcBef>
                <a:spcPts val="0"/>
              </a:spcBef>
              <a:spcAft>
                <a:spcPts val="0"/>
              </a:spcAft>
              <a:buNone/>
            </a:pPr>
            <a:r>
              <a:rPr lang="en-CA" sz="2000" b="1" i="0" u="none" strike="noStrike" cap="none" dirty="0">
                <a:solidFill>
                  <a:srgbClr val="FCFCFE"/>
                </a:solidFill>
                <a:latin typeface="Calibri"/>
                <a:ea typeface="Calibri"/>
                <a:cs typeface="Calibri"/>
                <a:sym typeface="Calibri"/>
              </a:rPr>
              <a:t>Research Manager of </a:t>
            </a:r>
            <a:endParaRPr dirty="0"/>
          </a:p>
          <a:p>
            <a:pPr marL="0" marR="0" lvl="0" indent="0" algn="ctr" rtl="0">
              <a:spcBef>
                <a:spcPts val="0"/>
              </a:spcBef>
              <a:spcAft>
                <a:spcPts val="0"/>
              </a:spcAft>
              <a:buNone/>
            </a:pPr>
            <a:r>
              <a:rPr lang="en-CA" sz="2000" b="1" i="0" u="none" strike="noStrike" cap="none" dirty="0">
                <a:solidFill>
                  <a:srgbClr val="FCFCFE"/>
                </a:solidFill>
                <a:latin typeface="Calibri"/>
                <a:ea typeface="Calibri"/>
                <a:cs typeface="Calibri"/>
                <a:sym typeface="Calibri"/>
              </a:rPr>
              <a:t>Corporate Knights</a:t>
            </a:r>
            <a:endParaRPr dirty="0"/>
          </a:p>
          <a:p>
            <a:pPr marL="0" marR="0" lvl="0" indent="0" algn="r" rtl="0">
              <a:lnSpc>
                <a:spcPct val="115000"/>
              </a:lnSpc>
              <a:spcBef>
                <a:spcPts val="0"/>
              </a:spcBef>
              <a:spcAft>
                <a:spcPts val="0"/>
              </a:spcAft>
              <a:buNone/>
            </a:pPr>
            <a:endParaRPr sz="2000" b="1" i="0" u="none" strike="noStrike" cap="none" dirty="0">
              <a:solidFill>
                <a:srgbClr val="000000"/>
              </a:solidFill>
              <a:latin typeface="Calibri"/>
              <a:ea typeface="Calibri"/>
              <a:cs typeface="Calibri"/>
              <a:sym typeface="Calibri"/>
            </a:endParaRPr>
          </a:p>
          <a:p>
            <a:pPr marL="0" marR="0" lvl="0" indent="0" algn="r" rtl="0">
              <a:lnSpc>
                <a:spcPct val="115000"/>
              </a:lnSpc>
              <a:spcBef>
                <a:spcPts val="1000"/>
              </a:spcBef>
              <a:spcAft>
                <a:spcPts val="0"/>
              </a:spcAft>
              <a:buNone/>
            </a:pPr>
            <a:endParaRPr sz="2000" b="0" i="0" u="none" strike="noStrike" cap="none" dirty="0">
              <a:solidFill>
                <a:srgbClr val="000000"/>
              </a:solidFill>
              <a:latin typeface="Georgia"/>
              <a:ea typeface="Georgia"/>
              <a:cs typeface="Georgia"/>
              <a:sym typeface="Georgia"/>
            </a:endParaRPr>
          </a:p>
        </p:txBody>
      </p:sp>
      <p:sp>
        <p:nvSpPr>
          <p:cNvPr id="169" name="Google Shape;169;p25"/>
          <p:cNvSpPr txBox="1"/>
          <p:nvPr/>
        </p:nvSpPr>
        <p:spPr>
          <a:xfrm>
            <a:off x="6812132" y="4792336"/>
            <a:ext cx="377276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1800" b="1" i="0" u="none" strike="noStrike" cap="none" dirty="0" smtClean="0">
                <a:solidFill>
                  <a:schemeClr val="accent2"/>
                </a:solidFill>
                <a:latin typeface="Calibri"/>
                <a:ea typeface="Calibri"/>
                <a:cs typeface="Calibri"/>
                <a:sym typeface="Calibri"/>
              </a:rPr>
              <a:t>2020 Performance </a:t>
            </a:r>
            <a:r>
              <a:rPr lang="en-CA" sz="1800" b="1" i="0" u="none" strike="noStrike" cap="none" dirty="0">
                <a:solidFill>
                  <a:schemeClr val="accent2"/>
                </a:solidFill>
                <a:latin typeface="Calibri"/>
                <a:ea typeface="Calibri"/>
                <a:cs typeface="Calibri"/>
                <a:sym typeface="Calibri"/>
              </a:rPr>
              <a:t>Update</a:t>
            </a:r>
            <a:br>
              <a:rPr lang="en-CA" sz="1800" b="1" i="0" u="none" strike="noStrike" cap="none" dirty="0">
                <a:solidFill>
                  <a:schemeClr val="accent2"/>
                </a:solidFill>
                <a:latin typeface="Calibri"/>
                <a:ea typeface="Calibri"/>
                <a:cs typeface="Calibri"/>
                <a:sym typeface="Calibri"/>
              </a:rPr>
            </a:br>
            <a:r>
              <a:rPr lang="en-CA" sz="1800" b="1" i="0" u="none" strike="noStrike" cap="none" dirty="0">
                <a:solidFill>
                  <a:schemeClr val="accent2"/>
                </a:solidFill>
                <a:latin typeface="Calibri"/>
                <a:ea typeface="Calibri"/>
                <a:cs typeface="Calibri"/>
                <a:sym typeface="Calibri"/>
              </a:rPr>
              <a:t>Webinar: </a:t>
            </a:r>
            <a:r>
              <a:rPr lang="en-CA" sz="1800" b="1" dirty="0">
                <a:solidFill>
                  <a:schemeClr val="accent2"/>
                </a:solidFill>
                <a:latin typeface="Calibri"/>
                <a:ea typeface="Calibri"/>
                <a:cs typeface="Calibri"/>
                <a:sym typeface="Calibri"/>
              </a:rPr>
              <a:t>February</a:t>
            </a:r>
            <a:r>
              <a:rPr lang="en-CA" sz="1800" b="1" i="0" u="none" strike="noStrike" cap="none" dirty="0">
                <a:solidFill>
                  <a:schemeClr val="accent2"/>
                </a:solidFill>
                <a:latin typeface="Calibri"/>
                <a:ea typeface="Calibri"/>
                <a:cs typeface="Calibri"/>
                <a:sym typeface="Calibri"/>
              </a:rPr>
              <a:t> </a:t>
            </a:r>
            <a:r>
              <a:rPr lang="en-CA" sz="1800" b="1" dirty="0">
                <a:solidFill>
                  <a:schemeClr val="accent2"/>
                </a:solidFill>
                <a:latin typeface="Calibri"/>
                <a:ea typeface="Calibri"/>
                <a:cs typeface="Calibri"/>
                <a:sym typeface="Calibri"/>
              </a:rPr>
              <a:t>13</a:t>
            </a:r>
            <a:r>
              <a:rPr lang="en-CA" sz="1800" b="1" i="0" u="none" strike="noStrike" cap="none" dirty="0">
                <a:solidFill>
                  <a:schemeClr val="accent2"/>
                </a:solidFill>
                <a:latin typeface="Calibri"/>
                <a:ea typeface="Calibri"/>
                <a:cs typeface="Calibri"/>
                <a:sym typeface="Calibri"/>
              </a:rPr>
              <a:t>, 2020</a:t>
            </a:r>
          </a:p>
          <a:p>
            <a:pPr marL="0" marR="0" lvl="0" indent="0" algn="ctr" rtl="0">
              <a:spcBef>
                <a:spcPts val="0"/>
              </a:spcBef>
              <a:spcAft>
                <a:spcPts val="0"/>
              </a:spcAft>
              <a:buNone/>
            </a:pPr>
            <a:endParaRPr sz="1800" b="1" i="0" u="none" strike="noStrike" cap="none" dirty="0">
              <a:solidFill>
                <a:schemeClr val="accent2"/>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351" y="642401"/>
            <a:ext cx="4456568" cy="5766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10" name="Google Shape;210;p30"/>
          <p:cNvGraphicFramePr/>
          <p:nvPr>
            <p:extLst>
              <p:ext uri="{D42A27DB-BD31-4B8C-83A1-F6EECF244321}">
                <p14:modId xmlns:p14="http://schemas.microsoft.com/office/powerpoint/2010/main" val="2965806250"/>
              </p:ext>
            </p:extLst>
          </p:nvPr>
        </p:nvGraphicFramePr>
        <p:xfrm>
          <a:off x="189537" y="872022"/>
          <a:ext cx="11812925" cy="4226951"/>
        </p:xfrm>
        <a:graphic>
          <a:graphicData uri="http://schemas.openxmlformats.org/drawingml/2006/table">
            <a:tbl>
              <a:tblPr firstRow="1" bandRow="1">
                <a:noFill/>
                <a:tableStyleId>{2C80F905-68D4-4602-A62E-820746BEAC3E}</a:tableStyleId>
              </a:tblPr>
              <a:tblGrid>
                <a:gridCol w="3276300">
                  <a:extLst>
                    <a:ext uri="{9D8B030D-6E8A-4147-A177-3AD203B41FA5}">
                      <a16:colId xmlns:a16="http://schemas.microsoft.com/office/drawing/2014/main" val="20000"/>
                    </a:ext>
                  </a:extLst>
                </a:gridCol>
                <a:gridCol w="6417600">
                  <a:extLst>
                    <a:ext uri="{9D8B030D-6E8A-4147-A177-3AD203B41FA5}">
                      <a16:colId xmlns:a16="http://schemas.microsoft.com/office/drawing/2014/main" val="20001"/>
                    </a:ext>
                  </a:extLst>
                </a:gridCol>
                <a:gridCol w="21190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CA" sz="1800" b="1" u="none" strike="noStrike" cap="none" dirty="0"/>
                        <a:t>Clean200 Negative Screens</a:t>
                      </a:r>
                      <a:endParaRPr sz="1800" b="1" dirty="0"/>
                    </a:p>
                  </a:txBody>
                  <a:tcPr marL="91450" marR="91450" marT="45725" marB="45725" anchor="ctr"/>
                </a:tc>
                <a:tc>
                  <a:txBody>
                    <a:bodyPr/>
                    <a:lstStyle/>
                    <a:p>
                      <a:pPr marL="0" marR="0" lvl="0" indent="0" algn="l" rtl="0">
                        <a:spcBef>
                          <a:spcPts val="0"/>
                        </a:spcBef>
                        <a:spcAft>
                          <a:spcPts val="0"/>
                        </a:spcAft>
                        <a:buNone/>
                      </a:pPr>
                      <a:r>
                        <a:rPr lang="en-CA" sz="1800" b="1" dirty="0"/>
                        <a:t>Criteria</a:t>
                      </a:r>
                      <a:endParaRPr sz="1800" b="1" dirty="0"/>
                    </a:p>
                  </a:txBody>
                  <a:tcPr marL="91450" marR="91450" marT="45725" marB="45725" anchor="ctr"/>
                </a:tc>
                <a:tc>
                  <a:txBody>
                    <a:bodyPr/>
                    <a:lstStyle/>
                    <a:p>
                      <a:pPr marL="0" marR="0" lvl="0" indent="0" algn="l" rtl="0">
                        <a:spcBef>
                          <a:spcPts val="0"/>
                        </a:spcBef>
                        <a:spcAft>
                          <a:spcPts val="0"/>
                        </a:spcAft>
                        <a:buNone/>
                      </a:pPr>
                      <a:r>
                        <a:rPr lang="en-CA" sz="1600" b="1" dirty="0"/>
                        <a:t>Number of Companies Excluded Q1 2020</a:t>
                      </a:r>
                      <a:endParaRPr sz="1600" b="1" dirty="0"/>
                    </a:p>
                  </a:txBody>
                  <a:tcPr marL="91450" marR="91450" marT="45725" marB="45725" anchor="ctr"/>
                </a:tc>
                <a:extLst>
                  <a:ext uri="{0D108BD9-81ED-4DB2-BD59-A6C34878D82A}">
                    <a16:rowId xmlns:a16="http://schemas.microsoft.com/office/drawing/2014/main" val="10000"/>
                  </a:ext>
                </a:extLst>
              </a:tr>
              <a:tr h="370850">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Times New Roman" panose="02020603050405020304" pitchFamily="18" charset="0"/>
                          <a:cs typeface="Calibri"/>
                          <a:sym typeface="Arial"/>
                        </a:rPr>
                        <a:t>Blocking Climate Policy</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Identifies laggards (scored less than E) in climate regulation readiness according to InfluenceMap.</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ctr"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1</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1"/>
                  </a:ext>
                </a:extLst>
              </a:tr>
              <a:tr h="370850">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Times New Roman" panose="02020603050405020304" pitchFamily="18" charset="0"/>
                          <a:cs typeface="Calibri"/>
                          <a:sym typeface="Arial"/>
                        </a:rPr>
                        <a:t>Severe Environmental Damage</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Identifies companies which meet NBIM exclusion for "Actions or omissions that constitute an unacceptable risk of the Fund contributing to severe environmental  damages".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ctr"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1</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2"/>
                  </a:ext>
                </a:extLst>
              </a:tr>
              <a:tr h="370850">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Times New Roman" panose="02020603050405020304" pitchFamily="18" charset="0"/>
                          <a:cs typeface="Calibri"/>
                          <a:sym typeface="Arial"/>
                        </a:rPr>
                        <a:t>Thermal Coal</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The FFI Carbon Underground Top 100 companies by coal reserves ; Morningstar coal industry company industry classification ; Companies which derive at least 30% of revenue from thermal coal as  provided by Oxford Smith School, supplemented by corporate financial disclosures.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ctr"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13</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3"/>
                  </a:ext>
                </a:extLst>
              </a:tr>
              <a:tr h="370850">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Non-Green Utilities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Any utility that derives less than 50% revenue from green sources; Macroclimate Top 30 public company owners of coal-fired power plants.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ctr"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28</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4"/>
                  </a:ext>
                </a:extLst>
              </a:tr>
              <a:tr h="370850">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Times New Roman" panose="02020603050405020304" pitchFamily="18" charset="0"/>
                          <a:cs typeface="Calibri"/>
                          <a:sym typeface="Arial"/>
                        </a:rPr>
                        <a:t>Tropical Deforestation</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Scores 2 or less on Forest 500 scale; Palm oil, paper/pulp, rubber, timber, beef, and soy screened by the </a:t>
                      </a:r>
                      <a:r>
                        <a:rPr lang="en-US" sz="1300" b="0" i="1" u="none" strike="noStrike" cap="none" dirty="0">
                          <a:solidFill>
                            <a:schemeClr val="dk1"/>
                          </a:solidFill>
                          <a:latin typeface="Calibri"/>
                          <a:ea typeface="Times New Roman" panose="02020603050405020304" pitchFamily="18" charset="0"/>
                          <a:cs typeface="Calibri"/>
                          <a:sym typeface="Arial"/>
                        </a:rPr>
                        <a:t>As You Sow</a:t>
                      </a:r>
                      <a:r>
                        <a:rPr lang="en-US" sz="1300" b="0" i="0" u="none" strike="noStrike" cap="none" dirty="0">
                          <a:solidFill>
                            <a:schemeClr val="dk1"/>
                          </a:solidFill>
                          <a:latin typeface="Calibri"/>
                          <a:ea typeface="Times New Roman" panose="02020603050405020304" pitchFamily="18" charset="0"/>
                          <a:cs typeface="Calibri"/>
                          <a:sym typeface="Arial"/>
                        </a:rPr>
                        <a:t>/Friends of the Earth Deforestation Free Funds tool.</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ctr"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Calibri" panose="020F0502020204030204" pitchFamily="34" charset="0"/>
                          <a:cs typeface="Calibri"/>
                          <a:sym typeface="Arial"/>
                        </a:rPr>
                        <a:t>8</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5"/>
                  </a:ext>
                </a:extLst>
              </a:tr>
              <a:tr h="370850">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Times New Roman" panose="02020603050405020304" pitchFamily="18" charset="0"/>
                          <a:cs typeface="Calibri"/>
                          <a:sym typeface="Arial"/>
                        </a:rPr>
                        <a:t>For-Profit Prison</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Identifies companies which own or operate private prisons according to  FactSet RBICS and two  aggregated private prison divestment lists, from American Friends Service Committee (Quaker) and  Enlace International's National Private Prison Divestment Campaign.</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ctr"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0</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6"/>
                  </a:ext>
                </a:extLst>
              </a:tr>
              <a:tr h="370850">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Times New Roman" panose="02020603050405020304" pitchFamily="18" charset="0"/>
                          <a:cs typeface="Calibri"/>
                          <a:sym typeface="Arial"/>
                        </a:rPr>
                        <a:t>Repressive Regime</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Identifies companies which derive at least 5% of their revenue from countries listed as "worst of the worst" by Freedom House.</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ctr"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Calibri" panose="020F0502020204030204" pitchFamily="34" charset="0"/>
                          <a:cs typeface="Calibri"/>
                          <a:sym typeface="Arial"/>
                        </a:rPr>
                        <a:t>0</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10" name="Google Shape;210;p30"/>
          <p:cNvGraphicFramePr/>
          <p:nvPr>
            <p:extLst>
              <p:ext uri="{D42A27DB-BD31-4B8C-83A1-F6EECF244321}">
                <p14:modId xmlns:p14="http://schemas.microsoft.com/office/powerpoint/2010/main" val="1879271256"/>
              </p:ext>
            </p:extLst>
          </p:nvPr>
        </p:nvGraphicFramePr>
        <p:xfrm>
          <a:off x="189537" y="872022"/>
          <a:ext cx="11812925" cy="3746774"/>
        </p:xfrm>
        <a:graphic>
          <a:graphicData uri="http://schemas.openxmlformats.org/drawingml/2006/table">
            <a:tbl>
              <a:tblPr firstRow="1" bandRow="1">
                <a:noFill/>
                <a:tableStyleId>{2C80F905-68D4-4602-A62E-820746BEAC3E}</a:tableStyleId>
              </a:tblPr>
              <a:tblGrid>
                <a:gridCol w="3276300">
                  <a:extLst>
                    <a:ext uri="{9D8B030D-6E8A-4147-A177-3AD203B41FA5}">
                      <a16:colId xmlns:a16="http://schemas.microsoft.com/office/drawing/2014/main" val="20000"/>
                    </a:ext>
                  </a:extLst>
                </a:gridCol>
                <a:gridCol w="6417600">
                  <a:extLst>
                    <a:ext uri="{9D8B030D-6E8A-4147-A177-3AD203B41FA5}">
                      <a16:colId xmlns:a16="http://schemas.microsoft.com/office/drawing/2014/main" val="20001"/>
                    </a:ext>
                  </a:extLst>
                </a:gridCol>
                <a:gridCol w="21190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CA" sz="1800" b="1" u="none" strike="noStrike" cap="none" dirty="0"/>
                        <a:t>Clean200 Negative Screens</a:t>
                      </a:r>
                      <a:endParaRPr sz="1800" b="1" dirty="0"/>
                    </a:p>
                  </a:txBody>
                  <a:tcPr marL="91450" marR="91450" marT="45725" marB="45725" anchor="ctr"/>
                </a:tc>
                <a:tc>
                  <a:txBody>
                    <a:bodyPr/>
                    <a:lstStyle/>
                    <a:p>
                      <a:pPr marL="0" marR="0" lvl="0" indent="0" algn="l" rtl="0">
                        <a:spcBef>
                          <a:spcPts val="0"/>
                        </a:spcBef>
                        <a:spcAft>
                          <a:spcPts val="0"/>
                        </a:spcAft>
                        <a:buNone/>
                      </a:pPr>
                      <a:r>
                        <a:rPr lang="en-CA" sz="1800" b="1" dirty="0"/>
                        <a:t>Criteria</a:t>
                      </a:r>
                      <a:endParaRPr sz="1800" b="1" dirty="0"/>
                    </a:p>
                  </a:txBody>
                  <a:tcPr marL="91450" marR="91450" marT="45725" marB="45725" anchor="ctr"/>
                </a:tc>
                <a:tc>
                  <a:txBody>
                    <a:bodyPr/>
                    <a:lstStyle/>
                    <a:p>
                      <a:pPr marL="0" marR="0" lvl="0" indent="0" algn="l" rtl="0">
                        <a:spcBef>
                          <a:spcPts val="0"/>
                        </a:spcBef>
                        <a:spcAft>
                          <a:spcPts val="0"/>
                        </a:spcAft>
                        <a:buNone/>
                      </a:pPr>
                      <a:r>
                        <a:rPr lang="en-CA" sz="1600" b="1" dirty="0"/>
                        <a:t>Number of Companies Excluded Q1 2020</a:t>
                      </a:r>
                      <a:endParaRPr sz="1600" b="1" dirty="0"/>
                    </a:p>
                  </a:txBody>
                  <a:tcPr marL="91450" marR="91450" marT="45725" marB="45725" anchor="ctr"/>
                </a:tc>
                <a:extLst>
                  <a:ext uri="{0D108BD9-81ED-4DB2-BD59-A6C34878D82A}">
                    <a16:rowId xmlns:a16="http://schemas.microsoft.com/office/drawing/2014/main" val="10000"/>
                  </a:ext>
                </a:extLst>
              </a:tr>
              <a:tr h="370850">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Times New Roman" panose="02020603050405020304" pitchFamily="18" charset="0"/>
                          <a:cs typeface="Calibri"/>
                          <a:sym typeface="Arial"/>
                        </a:rPr>
                        <a:t>Global Compact Principles Violators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Companies identified by RepRisk Global Compact database with a “VIOLATOR_OPERATIONS” flag under either of human rights, labour, environment or anti-corruption themes.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ctr"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0</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1"/>
                  </a:ext>
                </a:extLst>
              </a:tr>
              <a:tr h="370850">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Times New Roman" panose="02020603050405020304" pitchFamily="18" charset="0"/>
                          <a:cs typeface="Calibri"/>
                          <a:sym typeface="Arial"/>
                        </a:rPr>
                        <a:t>Gambling</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Identifies companies which earn more than 5% of revenue from gambling using FactSet's RBICS.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ctr"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0</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2"/>
                  </a:ext>
                </a:extLst>
              </a:tr>
              <a:tr h="370850">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Times New Roman" panose="02020603050405020304" pitchFamily="18" charset="0"/>
                          <a:cs typeface="Calibri"/>
                          <a:sym typeface="Arial"/>
                        </a:rPr>
                        <a:t>Pornography</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Times New Roman" panose="02020603050405020304" pitchFamily="18" charset="0"/>
                          <a:cs typeface="Calibri"/>
                          <a:sym typeface="Arial"/>
                        </a:rPr>
                        <a:t>Companies classified by "Adult Entertainment" by at least one of the cohort of large pension funds with exclusion lists that Corporate Knights monitors.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ctr"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0</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3"/>
                  </a:ext>
                </a:extLst>
              </a:tr>
              <a:tr h="370850">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Excess of conventional over clean energy financing</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9525" marR="9525" marT="9525" marB="0" anchor="b"/>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Based on Bloomberg BNEF data and/or corporate disclosures. Companies who sum of conventional energy financing exceeds new energy financing are removed. </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ctr"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0</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4"/>
                  </a:ext>
                </a:extLst>
              </a:tr>
              <a:tr h="370850">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Child/Forced labour</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9525" marR="9525" marT="9525" marB="0" anchor="b"/>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Source: Know the Chain. Companies which scored in bottom half of Know the Chain rating are removed.</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ctr"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2</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5"/>
                  </a:ext>
                </a:extLst>
              </a:tr>
              <a:tr h="370850">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Oil &amp;Gas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9525" marR="9525" marT="9525" marB="0" anchor="b"/>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The FFI Carbon Underground Top 100 companies by oil/gas reserves.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ctr"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0</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6"/>
                  </a:ext>
                </a:extLst>
              </a:tr>
              <a:tr h="370850">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Ratio of fossil cap-ex to renewables cap ex is greater than 2:1</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9525" marR="9525" marT="9525" marB="0" anchor="b"/>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Where an oil&amp; gas company derives a minority of revenue from renewable energy sources, those whose capital expenditure towards renewable energy business to fossil-fuel energy business is less than 25% (or not disclosed )are removed.</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ctr"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0</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2053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9;p30">
            <a:extLst>
              <a:ext uri="{FF2B5EF4-FFF2-40B4-BE49-F238E27FC236}">
                <a16:creationId xmlns:a16="http://schemas.microsoft.com/office/drawing/2014/main" id="{49AA5659-8C7C-4F26-A700-D83C6C16C6A0}"/>
              </a:ext>
            </a:extLst>
          </p:cNvPr>
          <p:cNvSpPr/>
          <p:nvPr/>
        </p:nvSpPr>
        <p:spPr>
          <a:xfrm>
            <a:off x="218633" y="965095"/>
            <a:ext cx="11812945" cy="37400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b="1" dirty="0">
                <a:solidFill>
                  <a:schemeClr val="dk1"/>
                </a:solidFill>
                <a:latin typeface="Montserrat"/>
                <a:ea typeface="Montserrat"/>
                <a:cs typeface="Montserrat"/>
                <a:sym typeface="Montserrat"/>
              </a:rPr>
              <a:t>What is clean revenue?</a:t>
            </a:r>
            <a:endParaRPr dirty="0"/>
          </a:p>
          <a:p>
            <a:pPr marL="0" marR="0" lvl="0" indent="0" algn="l" rtl="0">
              <a:spcBef>
                <a:spcPts val="0"/>
              </a:spcBef>
              <a:spcAft>
                <a:spcPts val="0"/>
              </a:spcAft>
              <a:buNone/>
            </a:pPr>
            <a:endParaRPr sz="700" b="1" dirty="0">
              <a:solidFill>
                <a:schemeClr val="dk1"/>
              </a:solidFill>
              <a:latin typeface="Montserrat"/>
              <a:ea typeface="Montserrat"/>
              <a:cs typeface="Montserrat"/>
              <a:sym typeface="Montserrat"/>
            </a:endParaRPr>
          </a:p>
          <a:p>
            <a:pPr marL="342900" lvl="0" indent="-342900">
              <a:buClr>
                <a:schemeClr val="dk1"/>
              </a:buClr>
              <a:buSzPts val="2000"/>
              <a:buFont typeface="Arial"/>
              <a:buChar char="•"/>
            </a:pPr>
            <a:r>
              <a:rPr lang="en-US" sz="2000" dirty="0">
                <a:solidFill>
                  <a:schemeClr val="dk1"/>
                </a:solidFill>
                <a:latin typeface="Calibri"/>
                <a:ea typeface="Calibri"/>
                <a:cs typeface="Calibri"/>
                <a:sym typeface="Calibri"/>
              </a:rPr>
              <a:t>Clean revenue includes </a:t>
            </a:r>
            <a:r>
              <a:rPr lang="en-US" sz="2000" dirty="0">
                <a:solidFill>
                  <a:schemeClr val="dk1"/>
                </a:solidFill>
                <a:latin typeface="Calibri"/>
                <a:cs typeface="Calibri"/>
                <a:sym typeface="Calibri"/>
              </a:rPr>
              <a:t>revenue from all goods and services which have clear environment and - in a limited number of well-defined cases, social - benefits. This includes revenue from clean transition, low-carbon economy and circular economy revenue segments.</a:t>
            </a:r>
          </a:p>
          <a:p>
            <a:pPr marL="342900" lvl="1" indent="-342900">
              <a:buClr>
                <a:schemeClr val="dk1"/>
              </a:buClr>
              <a:buSzPts val="2000"/>
              <a:buFont typeface="Arial"/>
              <a:buChar char="•"/>
            </a:pPr>
            <a:r>
              <a:rPr lang="en-US" sz="2000" dirty="0">
                <a:solidFill>
                  <a:schemeClr val="dk1"/>
                </a:solidFill>
                <a:latin typeface="Calibri"/>
                <a:cs typeface="Calibri"/>
                <a:sym typeface="Calibri"/>
              </a:rPr>
              <a:t>Research includes bottom up research (sustainability and annual reports) and commercial sources for radar purposes</a:t>
            </a:r>
          </a:p>
          <a:p>
            <a:pPr marL="342900" indent="-342900">
              <a:buClr>
                <a:schemeClr val="dk1"/>
              </a:buClr>
              <a:buSzPts val="2000"/>
              <a:buFont typeface="Arial"/>
              <a:buChar char="•"/>
            </a:pPr>
            <a:r>
              <a:rPr lang="en-US" sz="2000" dirty="0">
                <a:solidFill>
                  <a:schemeClr val="dk1"/>
                </a:solidFill>
                <a:latin typeface="Calibri"/>
                <a:cs typeface="Calibri"/>
              </a:rPr>
              <a:t>Guidance on clean revenue is provided through the Corporate Knights Clean Revenue Taxonomy</a:t>
            </a:r>
          </a:p>
          <a:p>
            <a:pPr marL="540000" lvl="8" indent="-342900">
              <a:buClr>
                <a:schemeClr val="dk1"/>
              </a:buClr>
              <a:buSzPts val="2000"/>
              <a:buFont typeface="Arial"/>
              <a:buChar char="•"/>
            </a:pPr>
            <a:r>
              <a:rPr lang="en-US" sz="2000" dirty="0">
                <a:solidFill>
                  <a:schemeClr val="dk1"/>
                </a:solidFill>
                <a:latin typeface="Calibri"/>
                <a:cs typeface="Calibri"/>
              </a:rPr>
              <a:t>Taxonomy is reviewed and updated annually</a:t>
            </a:r>
          </a:p>
          <a:p>
            <a:pPr marL="540000" lvl="4" indent="-342900">
              <a:buClr>
                <a:schemeClr val="dk1"/>
              </a:buClr>
              <a:buSzPts val="2000"/>
              <a:buFont typeface="Arial"/>
              <a:buChar char="•"/>
            </a:pPr>
            <a:r>
              <a:rPr lang="en-US" sz="2000" dirty="0">
                <a:solidFill>
                  <a:schemeClr val="dk1"/>
                </a:solidFill>
                <a:latin typeface="Calibri"/>
                <a:cs typeface="Calibri"/>
              </a:rPr>
              <a:t>Synthesis of several sources and best practices including:</a:t>
            </a:r>
          </a:p>
          <a:p>
            <a:pPr marL="1080000" lvl="4" indent="-342900">
              <a:buFont typeface="Courier New" panose="02070309020205020404" pitchFamily="49" charset="0"/>
              <a:buChar char="o"/>
            </a:pPr>
            <a:r>
              <a:rPr lang="en-US" sz="2000" dirty="0">
                <a:solidFill>
                  <a:schemeClr val="dk1"/>
                </a:solidFill>
                <a:latin typeface="Calibri"/>
                <a:cs typeface="Calibri"/>
              </a:rPr>
              <a:t>Climate Bonds Taxonomy (Climate Bonds Initiative)</a:t>
            </a:r>
          </a:p>
          <a:p>
            <a:pPr marL="1080000" lvl="3" indent="-342900">
              <a:buFont typeface="Courier New" panose="02070309020205020404" pitchFamily="49" charset="0"/>
              <a:buChar char="o"/>
            </a:pPr>
            <a:r>
              <a:rPr lang="en-US" sz="2000" dirty="0">
                <a:solidFill>
                  <a:schemeClr val="dk1"/>
                </a:solidFill>
                <a:latin typeface="Calibri"/>
                <a:cs typeface="Calibri"/>
              </a:rPr>
              <a:t>EU Sustainable Taxonomy (High-Level Expert Group in Sustainable Finance)</a:t>
            </a:r>
          </a:p>
          <a:p>
            <a:pPr marL="1080000" lvl="3" indent="-342900">
              <a:buFont typeface="Courier New" panose="02070309020205020404" pitchFamily="49" charset="0"/>
              <a:buChar char="o"/>
            </a:pPr>
            <a:r>
              <a:rPr lang="en-US" sz="2000" dirty="0">
                <a:solidFill>
                  <a:schemeClr val="dk1"/>
                </a:solidFill>
                <a:latin typeface="Calibri"/>
                <a:cs typeface="Calibri"/>
              </a:rPr>
              <a:t>Sustainability Account Standards Board (SASB) reporting standards</a:t>
            </a:r>
          </a:p>
          <a:p>
            <a:pPr marL="1080000" lvl="3" indent="-342900">
              <a:buFont typeface="Courier New" panose="02070309020205020404" pitchFamily="49" charset="0"/>
              <a:buChar char="o"/>
            </a:pPr>
            <a:r>
              <a:rPr lang="en-US" sz="2000" dirty="0">
                <a:solidFill>
                  <a:schemeClr val="dk1"/>
                </a:solidFill>
                <a:latin typeface="Calibri"/>
                <a:cs typeface="Calibri"/>
              </a:rPr>
              <a:t>Environmental Goods and Services Sector (Eurostat)</a:t>
            </a:r>
          </a:p>
          <a:p>
            <a:pPr marL="1080000" lvl="3" indent="-342900">
              <a:buFont typeface="Courier New" panose="02070309020205020404" pitchFamily="49" charset="0"/>
              <a:buChar char="o"/>
            </a:pPr>
            <a:r>
              <a:rPr lang="en-US" sz="2000" dirty="0">
                <a:solidFill>
                  <a:schemeClr val="dk1"/>
                </a:solidFill>
                <a:latin typeface="Calibri"/>
                <a:cs typeface="Calibri"/>
              </a:rPr>
              <a:t>China Green Bond Endorsed Project Catalogue</a:t>
            </a:r>
          </a:p>
          <a:p>
            <a:pPr marL="1080000" lvl="3" indent="-342900">
              <a:buFont typeface="Courier New" panose="02070309020205020404" pitchFamily="49" charset="0"/>
              <a:buChar char="o"/>
            </a:pPr>
            <a:r>
              <a:rPr lang="en-US" sz="2000" dirty="0">
                <a:solidFill>
                  <a:schemeClr val="dk1"/>
                </a:solidFill>
                <a:latin typeface="Calibri"/>
                <a:cs typeface="Calibri"/>
              </a:rPr>
              <a:t>Green Bond Principles</a:t>
            </a:r>
          </a:p>
          <a:p>
            <a:pPr marL="1080000" lvl="3" indent="-342900">
              <a:buFont typeface="Courier New" panose="02070309020205020404" pitchFamily="49" charset="0"/>
              <a:buChar char="o"/>
            </a:pPr>
            <a:r>
              <a:rPr lang="en-US" sz="2000" dirty="0">
                <a:solidFill>
                  <a:schemeClr val="dk1"/>
                </a:solidFill>
                <a:latin typeface="Calibri"/>
                <a:cs typeface="Calibri"/>
              </a:rPr>
              <a:t>TCFD recommended metrics</a:t>
            </a:r>
          </a:p>
          <a:p>
            <a:pPr marL="342900" lvl="5" indent="-342900">
              <a:buClr>
                <a:schemeClr val="dk1"/>
              </a:buClr>
              <a:buSzPts val="2000"/>
              <a:buFont typeface="Arial"/>
              <a:buChar char="•"/>
            </a:pP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683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9;p30">
            <a:extLst>
              <a:ext uri="{FF2B5EF4-FFF2-40B4-BE49-F238E27FC236}">
                <a16:creationId xmlns:a16="http://schemas.microsoft.com/office/drawing/2014/main" id="{420176D9-93D3-41A3-AAB3-60477DBA3AA8}"/>
              </a:ext>
            </a:extLst>
          </p:cNvPr>
          <p:cNvSpPr/>
          <p:nvPr/>
        </p:nvSpPr>
        <p:spPr>
          <a:xfrm>
            <a:off x="218633" y="965095"/>
            <a:ext cx="11812945" cy="6683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b="1" dirty="0">
                <a:solidFill>
                  <a:schemeClr val="dk1"/>
                </a:solidFill>
                <a:latin typeface="Montserrat"/>
                <a:ea typeface="Montserrat"/>
                <a:cs typeface="Montserrat"/>
                <a:sym typeface="Montserrat"/>
              </a:rPr>
              <a:t>Examples of clean revenue</a:t>
            </a:r>
            <a:endParaRPr lang="en-US" sz="2000" dirty="0">
              <a:solidFill>
                <a:schemeClr val="tx1"/>
              </a:solidFill>
              <a:latin typeface="Arial" panose="020B0604020202020204" pitchFamily="34" charset="0"/>
              <a:cs typeface="Arial" panose="020B0604020202020204" pitchFamily="34" charset="0"/>
            </a:endParaRPr>
          </a:p>
        </p:txBody>
      </p:sp>
      <p:graphicFrame>
        <p:nvGraphicFramePr>
          <p:cNvPr id="5" name="Google Shape;210;p30">
            <a:extLst>
              <a:ext uri="{FF2B5EF4-FFF2-40B4-BE49-F238E27FC236}">
                <a16:creationId xmlns:a16="http://schemas.microsoft.com/office/drawing/2014/main" id="{B96D5424-71F4-47CF-BD94-0642EC7ED628}"/>
              </a:ext>
            </a:extLst>
          </p:cNvPr>
          <p:cNvGraphicFramePr/>
          <p:nvPr>
            <p:extLst>
              <p:ext uri="{D42A27DB-BD31-4B8C-83A1-F6EECF244321}">
                <p14:modId xmlns:p14="http://schemas.microsoft.com/office/powerpoint/2010/main" val="3267585195"/>
              </p:ext>
            </p:extLst>
          </p:nvPr>
        </p:nvGraphicFramePr>
        <p:xfrm>
          <a:off x="218653" y="1633491"/>
          <a:ext cx="11812925" cy="3179104"/>
        </p:xfrm>
        <a:graphic>
          <a:graphicData uri="http://schemas.openxmlformats.org/drawingml/2006/table">
            <a:tbl>
              <a:tblPr firstRow="1" bandRow="1">
                <a:noFill/>
                <a:tableStyleId>{2C80F905-68D4-4602-A62E-820746BEAC3E}</a:tableStyleId>
              </a:tblPr>
              <a:tblGrid>
                <a:gridCol w="2103923">
                  <a:extLst>
                    <a:ext uri="{9D8B030D-6E8A-4147-A177-3AD203B41FA5}">
                      <a16:colId xmlns:a16="http://schemas.microsoft.com/office/drawing/2014/main" val="20000"/>
                    </a:ext>
                  </a:extLst>
                </a:gridCol>
                <a:gridCol w="3184062">
                  <a:extLst>
                    <a:ext uri="{9D8B030D-6E8A-4147-A177-3AD203B41FA5}">
                      <a16:colId xmlns:a16="http://schemas.microsoft.com/office/drawing/2014/main" val="20001"/>
                    </a:ext>
                  </a:extLst>
                </a:gridCol>
                <a:gridCol w="652494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CA" sz="1800" b="1" u="none" strike="noStrike" cap="none" dirty="0"/>
                        <a:t>GICS Sector</a:t>
                      </a:r>
                      <a:endParaRPr sz="1800" b="1" dirty="0"/>
                    </a:p>
                  </a:txBody>
                  <a:tcPr marL="91450" marR="91450" marT="45725" marB="45725" anchor="ctr"/>
                </a:tc>
                <a:tc>
                  <a:txBody>
                    <a:bodyPr/>
                    <a:lstStyle/>
                    <a:p>
                      <a:pPr marL="0" marR="0" lvl="0" indent="0" algn="l" rtl="0">
                        <a:spcBef>
                          <a:spcPts val="0"/>
                        </a:spcBef>
                        <a:spcAft>
                          <a:spcPts val="0"/>
                        </a:spcAft>
                        <a:buNone/>
                      </a:pPr>
                      <a:r>
                        <a:rPr lang="en-CA" sz="1800" b="1" i="0" u="none" strike="noStrike" cap="none" dirty="0">
                          <a:solidFill>
                            <a:schemeClr val="lt1"/>
                          </a:solidFill>
                          <a:latin typeface="Calibri"/>
                          <a:cs typeface="Calibri"/>
                          <a:sym typeface="Arial"/>
                        </a:rPr>
                        <a:t>Clean Revenue Segment</a:t>
                      </a:r>
                      <a:endParaRPr sz="1800" b="1" i="0" u="none" strike="noStrike" cap="none" dirty="0">
                        <a:solidFill>
                          <a:schemeClr val="lt1"/>
                        </a:solidFill>
                        <a:latin typeface="Calibri"/>
                        <a:cs typeface="Calibri"/>
                        <a:sym typeface="Arial"/>
                      </a:endParaRPr>
                    </a:p>
                  </a:txBody>
                  <a:tcPr marL="91450" marR="91450" marT="45725" marB="45725" anchor="ctr"/>
                </a:tc>
                <a:tc>
                  <a:txBody>
                    <a:bodyPr/>
                    <a:lstStyle/>
                    <a:p>
                      <a:pPr marL="0" marR="0" lvl="0" indent="0" algn="l" rtl="0">
                        <a:spcBef>
                          <a:spcPts val="0"/>
                        </a:spcBef>
                        <a:spcAft>
                          <a:spcPts val="0"/>
                        </a:spcAft>
                        <a:buNone/>
                      </a:pPr>
                      <a:r>
                        <a:rPr lang="en-CA" sz="1800" b="1" i="0" u="none" strike="noStrike" cap="none" dirty="0">
                          <a:solidFill>
                            <a:schemeClr val="lt1"/>
                          </a:solidFill>
                          <a:latin typeface="Calibri"/>
                          <a:cs typeface="Calibri"/>
                          <a:sym typeface="Arial"/>
                        </a:rPr>
                        <a:t>Examples of Clean Revenue</a:t>
                      </a:r>
                      <a:endParaRPr sz="1800" b="1" i="0" u="none" strike="noStrike" cap="none" dirty="0">
                        <a:solidFill>
                          <a:schemeClr val="lt1"/>
                        </a:solidFill>
                        <a:latin typeface="Calibri"/>
                        <a:cs typeface="Calibri"/>
                        <a:sym typeface="Arial"/>
                      </a:endParaRPr>
                    </a:p>
                  </a:txBody>
                  <a:tcPr marL="91450" marR="91450" marT="45725" marB="45725" anchor="ctr"/>
                </a:tc>
                <a:extLst>
                  <a:ext uri="{0D108BD9-81ED-4DB2-BD59-A6C34878D82A}">
                    <a16:rowId xmlns:a16="http://schemas.microsoft.com/office/drawing/2014/main" val="10000"/>
                  </a:ext>
                </a:extLst>
              </a:tr>
              <a:tr h="370850">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Times New Roman" panose="02020603050405020304" pitchFamily="18" charset="0"/>
                          <a:cs typeface="Calibri"/>
                          <a:sym typeface="Arial"/>
                        </a:rPr>
                        <a:t>Financials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Clean personal and commercial banking loans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Calibri" panose="020F0502020204030204" pitchFamily="34" charset="0"/>
                          <a:cs typeface="Calibri"/>
                          <a:sym typeface="Arial"/>
                        </a:rPr>
                        <a:t>Interest revenue from renewable energy loans or green credit operations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1"/>
                  </a:ext>
                </a:extLst>
              </a:tr>
              <a:tr h="370850">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Times New Roman" panose="02020603050405020304" pitchFamily="18" charset="0"/>
                          <a:cs typeface="Calibri"/>
                          <a:sym typeface="Arial"/>
                        </a:rPr>
                        <a:t>Industrials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Electric and energy efficient products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Calibri" panose="020F0502020204030204" pitchFamily="34" charset="0"/>
                          <a:cs typeface="Calibri"/>
                          <a:sym typeface="Arial"/>
                        </a:rPr>
                        <a:t>Sales revenue from electric locomotives, energy monitoring and management equipment, wind turbines, solar panels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2"/>
                  </a:ext>
                </a:extLst>
              </a:tr>
              <a:tr h="370850">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Times New Roman" panose="02020603050405020304" pitchFamily="18" charset="0"/>
                          <a:cs typeface="Calibri"/>
                          <a:sym typeface="Arial"/>
                        </a:rPr>
                        <a:t>Consumer Discretionary</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Times New Roman" panose="02020603050405020304" pitchFamily="18" charset="0"/>
                          <a:cs typeface="Calibri"/>
                          <a:sym typeface="Arial"/>
                        </a:rPr>
                        <a:t>Electric and sustainability sourced products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Calibri" panose="020F0502020204030204" pitchFamily="34" charset="0"/>
                          <a:cs typeface="Calibri"/>
                          <a:sym typeface="Arial"/>
                        </a:rPr>
                        <a:t>Sales revenue from electric and hybrid vehicles, apparel from organic and sustainably harvested raw materials </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3"/>
                  </a:ext>
                </a:extLst>
              </a:tr>
              <a:tr h="370850">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Consumer Staples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9525" marR="9525" marT="9525" marB="0" anchor="b"/>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Organic and sustainability harvest products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Calibri" panose="020F0502020204030204" pitchFamily="34" charset="0"/>
                          <a:cs typeface="Calibri"/>
                          <a:sym typeface="Arial"/>
                        </a:rPr>
                        <a:t>Sales revenue from organic cosmetics and personal care products, GMO-free plant based protein</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4"/>
                  </a:ext>
                </a:extLst>
              </a:tr>
              <a:tr h="370850">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Materials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9525" marR="9525" marT="9525" marB="0" anchor="b"/>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Recycled and FSC/PEFC certified products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Calibri" panose="020F0502020204030204" pitchFamily="34" charset="0"/>
                          <a:cs typeface="Calibri"/>
                          <a:sym typeface="Arial"/>
                        </a:rPr>
                        <a:t>Revenue from metal recycling, recycled paper products, and FSC/PEFC lumber</a:t>
                      </a:r>
                    </a:p>
                  </a:txBody>
                  <a:tcPr marL="0" marR="0" marT="0" marB="0" anchor="ctr"/>
                </a:tc>
                <a:extLst>
                  <a:ext uri="{0D108BD9-81ED-4DB2-BD59-A6C34878D82A}">
                    <a16:rowId xmlns:a16="http://schemas.microsoft.com/office/drawing/2014/main" val="10005"/>
                  </a:ext>
                </a:extLst>
              </a:tr>
              <a:tr h="370850">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Information Technology</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9525" marR="9525" marT="9525" marB="0" anchor="b"/>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Times New Roman" panose="02020603050405020304" pitchFamily="18" charset="0"/>
                          <a:cs typeface="Calibri"/>
                          <a:sym typeface="Arial"/>
                        </a:rPr>
                        <a:t>Energy efficient hardware</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US" sz="1300" b="0" i="0" u="none" strike="noStrike" cap="none" dirty="0">
                          <a:solidFill>
                            <a:schemeClr val="dk1"/>
                          </a:solidFill>
                          <a:latin typeface="Calibri"/>
                          <a:ea typeface="Calibri" panose="020F0502020204030204" pitchFamily="34" charset="0"/>
                          <a:cs typeface="Calibri"/>
                          <a:sym typeface="Arial"/>
                        </a:rPr>
                        <a:t>Revenue from energy monitoring hardware, efficient data centers that are 100% powered by renewable energy</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6"/>
                  </a:ext>
                </a:extLst>
              </a:tr>
              <a:tr h="370850">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Calibri" panose="020F0502020204030204" pitchFamily="34" charset="0"/>
                          <a:cs typeface="Calibri"/>
                          <a:sym typeface="Arial"/>
                        </a:rPr>
                        <a:t>Utilities</a:t>
                      </a:r>
                    </a:p>
                  </a:txBody>
                  <a:tcPr marL="9525" marR="9525" marT="9525" marB="0" anchor="b"/>
                </a:tc>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Calibri" panose="020F0502020204030204" pitchFamily="34" charset="0"/>
                          <a:cs typeface="Calibri"/>
                          <a:sym typeface="Arial"/>
                        </a:rPr>
                        <a:t>Renewable energy</a:t>
                      </a:r>
                    </a:p>
                  </a:txBody>
                  <a:tcPr marL="6350" marR="6350" marT="6350" marB="0" anchor="ctr"/>
                </a:tc>
                <a:tc>
                  <a:txBody>
                    <a:bodyPr/>
                    <a:lstStyle/>
                    <a:p>
                      <a:pPr marR="0" algn="l" rtl="0">
                        <a:lnSpc>
                          <a:spcPct val="107000"/>
                        </a:lnSpc>
                        <a:spcBef>
                          <a:spcPts val="0"/>
                        </a:spcBef>
                        <a:spcAft>
                          <a:spcPts val="800"/>
                        </a:spcAft>
                        <a:buClr>
                          <a:srgbClr val="000000"/>
                        </a:buClr>
                        <a:buFont typeface="Arial"/>
                      </a:pPr>
                      <a:r>
                        <a:rPr lang="en-CA" sz="1300" b="0" i="0" u="none" strike="noStrike" cap="none" dirty="0">
                          <a:solidFill>
                            <a:schemeClr val="dk1"/>
                          </a:solidFill>
                          <a:latin typeface="Calibri"/>
                          <a:ea typeface="Calibri" panose="020F0502020204030204" pitchFamily="34" charset="0"/>
                          <a:cs typeface="Calibri"/>
                          <a:sym typeface="Arial"/>
                        </a:rPr>
                        <a:t>Revenue from renewable energy generation, transmission and distribution</a:t>
                      </a:r>
                    </a:p>
                  </a:txBody>
                  <a:tcPr marL="0" marR="0" marT="0" marB="0" anchor="ctr"/>
                </a:tc>
                <a:extLst>
                  <a:ext uri="{0D108BD9-81ED-4DB2-BD59-A6C34878D82A}">
                    <a16:rowId xmlns:a16="http://schemas.microsoft.com/office/drawing/2014/main" val="10007"/>
                  </a:ext>
                </a:extLst>
              </a:tr>
            </a:tbl>
          </a:graphicData>
        </a:graphic>
      </p:graphicFrame>
      <p:sp>
        <p:nvSpPr>
          <p:cNvPr id="6" name="Rectangle 5">
            <a:extLst>
              <a:ext uri="{FF2B5EF4-FFF2-40B4-BE49-F238E27FC236}">
                <a16:creationId xmlns:a16="http://schemas.microsoft.com/office/drawing/2014/main" id="{75628FCA-18C7-442A-9FDE-A0FFB5284227}"/>
              </a:ext>
            </a:extLst>
          </p:cNvPr>
          <p:cNvSpPr/>
          <p:nvPr/>
        </p:nvSpPr>
        <p:spPr>
          <a:xfrm>
            <a:off x="812441" y="5200916"/>
            <a:ext cx="10625328" cy="1015663"/>
          </a:xfrm>
          <a:prstGeom prst="rect">
            <a:avLst/>
          </a:prstGeom>
        </p:spPr>
        <p:txBody>
          <a:bodyPr wrap="square">
            <a:spAutoFit/>
          </a:bodyPr>
          <a:lstStyle/>
          <a:p>
            <a:pPr marL="342900" lvl="0" indent="-342900">
              <a:buClr>
                <a:schemeClr val="dk1"/>
              </a:buClr>
              <a:buSzPts val="2000"/>
              <a:buFont typeface="Arial"/>
              <a:buChar char="•"/>
            </a:pPr>
            <a:r>
              <a:rPr lang="en-US" sz="2000" dirty="0">
                <a:solidFill>
                  <a:schemeClr val="dk1"/>
                </a:solidFill>
                <a:latin typeface="Calibri"/>
                <a:cs typeface="Calibri"/>
                <a:sym typeface="Calibri"/>
              </a:rPr>
              <a:t>To date our data has over 500 companies who earn over 20% clean revenue with a combined market cap of over USD $6.538 trillion*</a:t>
            </a:r>
          </a:p>
          <a:p>
            <a:pPr marL="342900" lvl="0" indent="-342900">
              <a:buClr>
                <a:schemeClr val="dk1"/>
              </a:buClr>
              <a:buSzPts val="2000"/>
              <a:buFont typeface="Arial"/>
              <a:buChar char="•"/>
            </a:pPr>
            <a:endParaRPr lang="en-US" sz="2000" dirty="0">
              <a:solidFill>
                <a:schemeClr val="dk1"/>
              </a:solidFill>
              <a:latin typeface="Calibri"/>
              <a:cs typeface="Calibri"/>
              <a:sym typeface="Calibri"/>
            </a:endParaRPr>
          </a:p>
        </p:txBody>
      </p:sp>
      <p:sp>
        <p:nvSpPr>
          <p:cNvPr id="7" name="Rectangle 6">
            <a:extLst>
              <a:ext uri="{FF2B5EF4-FFF2-40B4-BE49-F238E27FC236}">
                <a16:creationId xmlns:a16="http://schemas.microsoft.com/office/drawing/2014/main" id="{8B032EF1-231D-45AB-9806-6190926046F9}"/>
              </a:ext>
            </a:extLst>
          </p:cNvPr>
          <p:cNvSpPr/>
          <p:nvPr/>
        </p:nvSpPr>
        <p:spPr>
          <a:xfrm>
            <a:off x="812441" y="6288451"/>
            <a:ext cx="2635160" cy="246221"/>
          </a:xfrm>
          <a:prstGeom prst="rect">
            <a:avLst/>
          </a:prstGeom>
        </p:spPr>
        <p:txBody>
          <a:bodyPr wrap="square">
            <a:spAutoFit/>
          </a:bodyPr>
          <a:lstStyle/>
          <a:p>
            <a:pPr lvl="0">
              <a:buClr>
                <a:schemeClr val="dk1"/>
              </a:buClr>
              <a:buSzPts val="2000"/>
            </a:pPr>
            <a:r>
              <a:rPr lang="en-US" sz="1000" dirty="0">
                <a:solidFill>
                  <a:schemeClr val="dk1"/>
                </a:solidFill>
                <a:latin typeface="Calibri"/>
                <a:cs typeface="Calibri"/>
                <a:sym typeface="Calibri"/>
              </a:rPr>
              <a:t>*Market Cap data extracted on Jan 6, 2020</a:t>
            </a:r>
          </a:p>
        </p:txBody>
      </p:sp>
    </p:spTree>
    <p:extLst>
      <p:ext uri="{BB962C8B-B14F-4D97-AF65-F5344CB8AC3E}">
        <p14:creationId xmlns:p14="http://schemas.microsoft.com/office/powerpoint/2010/main" val="4098678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p:nvPr/>
        </p:nvSpPr>
        <p:spPr>
          <a:xfrm>
            <a:off x="138422" y="740505"/>
            <a:ext cx="11812945"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2800" b="1" dirty="0">
                <a:solidFill>
                  <a:schemeClr val="dk1"/>
                </a:solidFill>
                <a:latin typeface="Montserrat"/>
                <a:ea typeface="Montserrat"/>
                <a:cs typeface="Montserrat"/>
                <a:sym typeface="Montserrat"/>
              </a:rPr>
              <a:t>Who are the Clean200?</a:t>
            </a:r>
            <a:endParaRPr dirty="0"/>
          </a:p>
          <a:p>
            <a:pPr marL="0" marR="0" lvl="0" indent="0" algn="ctr" rtl="0">
              <a:spcBef>
                <a:spcPts val="0"/>
              </a:spcBef>
              <a:spcAft>
                <a:spcPts val="0"/>
              </a:spcAft>
              <a:buNone/>
            </a:pPr>
            <a:r>
              <a:rPr lang="en-CA" sz="2800" dirty="0">
                <a:solidFill>
                  <a:schemeClr val="dk1"/>
                </a:solidFill>
                <a:latin typeface="Calibri"/>
                <a:ea typeface="Calibri"/>
                <a:cs typeface="Calibri"/>
                <a:sym typeface="Calibri"/>
              </a:rPr>
              <a:t>The top 10 Clean200 companies by revenue</a:t>
            </a:r>
            <a:endParaRPr dirty="0"/>
          </a:p>
        </p:txBody>
      </p:sp>
      <p:graphicFrame>
        <p:nvGraphicFramePr>
          <p:cNvPr id="216" name="Google Shape;216;p31"/>
          <p:cNvGraphicFramePr/>
          <p:nvPr>
            <p:extLst>
              <p:ext uri="{D42A27DB-BD31-4B8C-83A1-F6EECF244321}">
                <p14:modId xmlns:p14="http://schemas.microsoft.com/office/powerpoint/2010/main" val="3463227730"/>
              </p:ext>
            </p:extLst>
          </p:nvPr>
        </p:nvGraphicFramePr>
        <p:xfrm>
          <a:off x="453600" y="1940716"/>
          <a:ext cx="11334325" cy="3894625"/>
        </p:xfrm>
        <a:graphic>
          <a:graphicData uri="http://schemas.openxmlformats.org/drawingml/2006/table">
            <a:tbl>
              <a:tblPr firstRow="1" firstCol="1" bandRow="1">
                <a:noFill/>
                <a:tableStyleId>{2C80F905-68D4-4602-A62E-820746BEAC3E}</a:tableStyleId>
              </a:tblPr>
              <a:tblGrid>
                <a:gridCol w="3736975">
                  <a:extLst>
                    <a:ext uri="{9D8B030D-6E8A-4147-A177-3AD203B41FA5}">
                      <a16:colId xmlns:a16="http://schemas.microsoft.com/office/drawing/2014/main" val="20000"/>
                    </a:ext>
                  </a:extLst>
                </a:gridCol>
                <a:gridCol w="7597350">
                  <a:extLst>
                    <a:ext uri="{9D8B030D-6E8A-4147-A177-3AD203B41FA5}">
                      <a16:colId xmlns:a16="http://schemas.microsoft.com/office/drawing/2014/main" val="20001"/>
                    </a:ext>
                  </a:extLst>
                </a:gridCol>
              </a:tblGrid>
              <a:tr h="327550">
                <a:tc>
                  <a:txBody>
                    <a:bodyPr/>
                    <a:lstStyle/>
                    <a:p>
                      <a:pPr marL="0" marR="0" lvl="0" indent="0" algn="l" rtl="0">
                        <a:spcBef>
                          <a:spcPts val="0"/>
                        </a:spcBef>
                        <a:spcAft>
                          <a:spcPts val="0"/>
                        </a:spcAft>
                        <a:buNone/>
                      </a:pPr>
                      <a:r>
                        <a:rPr lang="en-CA" sz="2000" b="1" i="0" u="none" strike="noStrike" dirty="0">
                          <a:solidFill>
                            <a:schemeClr val="dk1"/>
                          </a:solidFill>
                          <a:latin typeface="Calibri"/>
                          <a:ea typeface="Calibri"/>
                          <a:cs typeface="Calibri"/>
                          <a:sym typeface="Calibri"/>
                        </a:rPr>
                        <a:t>Company</a:t>
                      </a:r>
                      <a:endParaRPr sz="2000" b="1" i="0" u="none" strike="noStrike" dirty="0">
                        <a:solidFill>
                          <a:schemeClr val="dk1"/>
                        </a:solidFill>
                        <a:latin typeface="Calibri"/>
                        <a:ea typeface="Calibri"/>
                        <a:cs typeface="Calibri"/>
                        <a:sym typeface="Calibri"/>
                      </a:endParaRPr>
                    </a:p>
                  </a:txBody>
                  <a:tcPr marL="0" marR="0" marT="0" marB="0" anchor="b"/>
                </a:tc>
                <a:tc>
                  <a:txBody>
                    <a:bodyPr/>
                    <a:lstStyle/>
                    <a:p>
                      <a:pPr marL="0" marR="0" lvl="0" indent="0" algn="l" rtl="0">
                        <a:spcBef>
                          <a:spcPts val="0"/>
                        </a:spcBef>
                        <a:spcAft>
                          <a:spcPts val="0"/>
                        </a:spcAft>
                        <a:buNone/>
                      </a:pPr>
                      <a:r>
                        <a:rPr lang="en-CA" sz="2000" dirty="0">
                          <a:solidFill>
                            <a:schemeClr val="dk1"/>
                          </a:solidFill>
                          <a:latin typeface="Calibri"/>
                          <a:ea typeface="Calibri"/>
                          <a:cs typeface="Calibri"/>
                          <a:sym typeface="Calibri"/>
                        </a:rPr>
                        <a:t>Clean Energy Product or Service</a:t>
                      </a:r>
                      <a:endParaRPr sz="2400" dirty="0">
                        <a:solidFill>
                          <a:schemeClr val="dk1"/>
                        </a:solidFill>
                        <a:latin typeface="Cambria"/>
                        <a:ea typeface="Cambria"/>
                        <a:cs typeface="Cambria"/>
                        <a:sym typeface="Cambria"/>
                      </a:endParaRPr>
                    </a:p>
                  </a:txBody>
                  <a:tcPr marL="68575" marR="68575" marT="0" marB="0" anchor="b"/>
                </a:tc>
                <a:extLst>
                  <a:ext uri="{0D108BD9-81ED-4DB2-BD59-A6C34878D82A}">
                    <a16:rowId xmlns:a16="http://schemas.microsoft.com/office/drawing/2014/main" val="10000"/>
                  </a:ext>
                </a:extLst>
              </a:tr>
              <a:tr h="327550">
                <a:tc>
                  <a:txBody>
                    <a:bodyPr/>
                    <a:lstStyle/>
                    <a:p>
                      <a:pPr marR="0" algn="l" rtl="0" fontAlgn="b">
                        <a:lnSpc>
                          <a:spcPct val="100000"/>
                        </a:lnSpc>
                        <a:spcBef>
                          <a:spcPts val="0"/>
                        </a:spcBef>
                        <a:spcAft>
                          <a:spcPts val="0"/>
                        </a:spcAft>
                        <a:buClr>
                          <a:srgbClr val="000000"/>
                        </a:buClr>
                        <a:buFont typeface="Arial"/>
                      </a:pPr>
                      <a:r>
                        <a:rPr lang="en-US" sz="2000" b="0" i="0" u="none" strike="noStrike" cap="none" dirty="0">
                          <a:solidFill>
                            <a:schemeClr val="bg1"/>
                          </a:solidFill>
                          <a:effectLst/>
                          <a:latin typeface="Calibri" panose="020F0502020204030204" pitchFamily="34" charset="0"/>
                          <a:cs typeface="Calibri"/>
                          <a:sym typeface="Arial"/>
                        </a:rPr>
                        <a:t>Taiwan Semiconductor Manufacturing Co Ltd</a:t>
                      </a:r>
                    </a:p>
                  </a:txBody>
                  <a:tcPr marL="9525" marR="9525" marT="9525" marB="0" anchor="b"/>
                </a:tc>
                <a:tc>
                  <a:txBody>
                    <a:bodyPr/>
                    <a:lstStyle/>
                    <a:p>
                      <a:pPr algn="l" fontAlgn="b"/>
                      <a:r>
                        <a:rPr lang="en-CA" sz="1800" b="0" i="0" u="none" strike="noStrike" cap="none" dirty="0">
                          <a:solidFill>
                            <a:srgbClr val="000000"/>
                          </a:solidFill>
                          <a:effectLst/>
                          <a:latin typeface="Calibri" panose="020F0502020204030204" pitchFamily="34" charset="0"/>
                          <a:cs typeface="Calibri"/>
                          <a:sym typeface="Arial"/>
                        </a:rPr>
                        <a:t>Low-energy microchip solutions</a:t>
                      </a:r>
                    </a:p>
                  </a:txBody>
                  <a:tcPr marL="9525" marR="9525" marT="9525" marB="0" anchor="ctr"/>
                </a:tc>
                <a:extLst>
                  <a:ext uri="{0D108BD9-81ED-4DB2-BD59-A6C34878D82A}">
                    <a16:rowId xmlns:a16="http://schemas.microsoft.com/office/drawing/2014/main" val="10001"/>
                  </a:ext>
                </a:extLst>
              </a:tr>
              <a:tr h="327550">
                <a:tc>
                  <a:txBody>
                    <a:bodyPr/>
                    <a:lstStyle/>
                    <a:p>
                      <a:pPr marR="0" algn="l" rtl="0" fontAlgn="b">
                        <a:lnSpc>
                          <a:spcPct val="100000"/>
                        </a:lnSpc>
                        <a:spcBef>
                          <a:spcPts val="0"/>
                        </a:spcBef>
                        <a:spcAft>
                          <a:spcPts val="0"/>
                        </a:spcAft>
                        <a:buClr>
                          <a:srgbClr val="000000"/>
                        </a:buClr>
                        <a:buFont typeface="Arial"/>
                      </a:pPr>
                      <a:r>
                        <a:rPr lang="en-CA" sz="2000" b="0" i="0" u="none" strike="noStrike" cap="none" dirty="0">
                          <a:solidFill>
                            <a:schemeClr val="bg1"/>
                          </a:solidFill>
                          <a:effectLst/>
                          <a:latin typeface="Calibri" panose="020F0502020204030204" pitchFamily="34" charset="0"/>
                          <a:cs typeface="Calibri"/>
                          <a:sym typeface="Arial"/>
                        </a:rPr>
                        <a:t>Alphabet Inc</a:t>
                      </a:r>
                    </a:p>
                  </a:txBody>
                  <a:tcPr marL="9525" marR="9525" marT="9525" marB="0" anchor="b"/>
                </a:tc>
                <a:tc>
                  <a:txBody>
                    <a:bodyPr/>
                    <a:lstStyle/>
                    <a:p>
                      <a:pPr algn="l" fontAlgn="b"/>
                      <a:r>
                        <a:rPr lang="en-US" sz="1800" b="0" i="0" u="none" strike="noStrike" cap="none" dirty="0">
                          <a:solidFill>
                            <a:srgbClr val="000000"/>
                          </a:solidFill>
                          <a:effectLst/>
                          <a:latin typeface="Calibri" panose="020F0502020204030204" pitchFamily="34" charset="0"/>
                          <a:cs typeface="Calibri"/>
                          <a:sym typeface="Arial"/>
                        </a:rPr>
                        <a:t>Fully powered by renewable energy</a:t>
                      </a:r>
                    </a:p>
                  </a:txBody>
                  <a:tcPr marL="9525" marR="9525" marT="9525" marB="0" anchor="b"/>
                </a:tc>
                <a:extLst>
                  <a:ext uri="{0D108BD9-81ED-4DB2-BD59-A6C34878D82A}">
                    <a16:rowId xmlns:a16="http://schemas.microsoft.com/office/drawing/2014/main" val="10002"/>
                  </a:ext>
                </a:extLst>
              </a:tr>
              <a:tr h="327550">
                <a:tc>
                  <a:txBody>
                    <a:bodyPr/>
                    <a:lstStyle/>
                    <a:p>
                      <a:pPr marR="0" algn="l" rtl="0" fontAlgn="b">
                        <a:lnSpc>
                          <a:spcPct val="100000"/>
                        </a:lnSpc>
                        <a:spcBef>
                          <a:spcPts val="0"/>
                        </a:spcBef>
                        <a:spcAft>
                          <a:spcPts val="0"/>
                        </a:spcAft>
                        <a:buClr>
                          <a:srgbClr val="000000"/>
                        </a:buClr>
                        <a:buFont typeface="Arial"/>
                      </a:pPr>
                      <a:r>
                        <a:rPr lang="en-CA" sz="2000" b="0" i="0" u="none" strike="noStrike" cap="none" dirty="0">
                          <a:solidFill>
                            <a:schemeClr val="bg1"/>
                          </a:solidFill>
                          <a:effectLst/>
                          <a:latin typeface="Calibri" panose="020F0502020204030204" pitchFamily="34" charset="0"/>
                          <a:cs typeface="Calibri"/>
                          <a:sym typeface="Arial"/>
                        </a:rPr>
                        <a:t>Siemens AG</a:t>
                      </a:r>
                    </a:p>
                  </a:txBody>
                  <a:tcPr marL="9525" marR="9525" marT="9525" marB="0" anchor="b"/>
                </a:tc>
                <a:tc>
                  <a:txBody>
                    <a:bodyPr/>
                    <a:lstStyle/>
                    <a:p>
                      <a:pPr algn="l" fontAlgn="b"/>
                      <a:r>
                        <a:rPr lang="en-CA" sz="1800" b="0" i="0" u="none" strike="noStrike" cap="none" dirty="0">
                          <a:solidFill>
                            <a:srgbClr val="000000"/>
                          </a:solidFill>
                          <a:effectLst/>
                          <a:latin typeface="Calibri" panose="020F0502020204030204" pitchFamily="34" charset="0"/>
                          <a:cs typeface="Calibri"/>
                          <a:sym typeface="Arial"/>
                        </a:rPr>
                        <a:t>Renewable energies, transmission, smart grids, energy storage, public transport</a:t>
                      </a:r>
                    </a:p>
                  </a:txBody>
                  <a:tcPr marL="9525" marR="9525" marT="9525" marB="0" anchor="b"/>
                </a:tc>
                <a:extLst>
                  <a:ext uri="{0D108BD9-81ED-4DB2-BD59-A6C34878D82A}">
                    <a16:rowId xmlns:a16="http://schemas.microsoft.com/office/drawing/2014/main" val="10003"/>
                  </a:ext>
                </a:extLst>
              </a:tr>
              <a:tr h="327550">
                <a:tc>
                  <a:txBody>
                    <a:bodyPr/>
                    <a:lstStyle/>
                    <a:p>
                      <a:pPr marR="0" algn="l" rtl="0" fontAlgn="b">
                        <a:lnSpc>
                          <a:spcPct val="100000"/>
                        </a:lnSpc>
                        <a:spcBef>
                          <a:spcPts val="0"/>
                        </a:spcBef>
                        <a:spcAft>
                          <a:spcPts val="0"/>
                        </a:spcAft>
                        <a:buClr>
                          <a:srgbClr val="000000"/>
                        </a:buClr>
                        <a:buFont typeface="Arial"/>
                      </a:pPr>
                      <a:r>
                        <a:rPr lang="en-CA" sz="2000" b="0" i="0" u="none" strike="noStrike" cap="none" dirty="0">
                          <a:solidFill>
                            <a:schemeClr val="bg1"/>
                          </a:solidFill>
                          <a:effectLst/>
                          <a:latin typeface="Calibri" panose="020F0502020204030204" pitchFamily="34" charset="0"/>
                          <a:cs typeface="Calibri"/>
                          <a:sym typeface="Arial"/>
                        </a:rPr>
                        <a:t>Toyota Motor Corp</a:t>
                      </a:r>
                    </a:p>
                  </a:txBody>
                  <a:tcPr marL="9525" marR="9525" marT="9525" marB="0" anchor="b"/>
                </a:tc>
                <a:tc>
                  <a:txBody>
                    <a:bodyPr/>
                    <a:lstStyle/>
                    <a:p>
                      <a:pPr algn="l" fontAlgn="b"/>
                      <a:r>
                        <a:rPr lang="en-US" sz="1800" b="0" i="0" u="none" strike="noStrike" cap="none" dirty="0">
                          <a:solidFill>
                            <a:srgbClr val="000000"/>
                          </a:solidFill>
                          <a:effectLst/>
                          <a:latin typeface="Calibri" panose="020F0502020204030204" pitchFamily="34" charset="0"/>
                          <a:cs typeface="Calibri"/>
                          <a:sym typeface="Arial"/>
                        </a:rPr>
                        <a:t>Hybrid, electric, fuel cell vehicles</a:t>
                      </a:r>
                    </a:p>
                  </a:txBody>
                  <a:tcPr marL="9525" marR="9525" marT="9525" marB="0" anchor="b"/>
                </a:tc>
                <a:extLst>
                  <a:ext uri="{0D108BD9-81ED-4DB2-BD59-A6C34878D82A}">
                    <a16:rowId xmlns:a16="http://schemas.microsoft.com/office/drawing/2014/main" val="10004"/>
                  </a:ext>
                </a:extLst>
              </a:tr>
              <a:tr h="327550">
                <a:tc>
                  <a:txBody>
                    <a:bodyPr/>
                    <a:lstStyle/>
                    <a:p>
                      <a:pPr marR="0" algn="l" rtl="0" fontAlgn="b">
                        <a:lnSpc>
                          <a:spcPct val="100000"/>
                        </a:lnSpc>
                        <a:spcBef>
                          <a:spcPts val="0"/>
                        </a:spcBef>
                        <a:spcAft>
                          <a:spcPts val="0"/>
                        </a:spcAft>
                        <a:buClr>
                          <a:srgbClr val="000000"/>
                        </a:buClr>
                        <a:buFont typeface="Arial"/>
                      </a:pPr>
                      <a:r>
                        <a:rPr lang="en-CA" sz="2000" b="0" i="0" u="none" strike="noStrike" cap="none" dirty="0">
                          <a:solidFill>
                            <a:schemeClr val="bg1"/>
                          </a:solidFill>
                          <a:effectLst/>
                          <a:latin typeface="Calibri" panose="020F0502020204030204" pitchFamily="34" charset="0"/>
                          <a:cs typeface="Calibri"/>
                          <a:sym typeface="Arial"/>
                        </a:rPr>
                        <a:t>HP Inc</a:t>
                      </a:r>
                    </a:p>
                  </a:txBody>
                  <a:tcPr marL="9525" marR="9525" marT="9525" marB="0" anchor="b"/>
                </a:tc>
                <a:tc>
                  <a:txBody>
                    <a:bodyPr/>
                    <a:lstStyle/>
                    <a:p>
                      <a:pPr algn="l" fontAlgn="b"/>
                      <a:r>
                        <a:rPr lang="en-CA" sz="1800" b="0" i="0" u="none" strike="noStrike" cap="none" dirty="0">
                          <a:solidFill>
                            <a:srgbClr val="000000"/>
                          </a:solidFill>
                          <a:effectLst/>
                          <a:latin typeface="Calibri" panose="020F0502020204030204" pitchFamily="34" charset="0"/>
                          <a:cs typeface="Calibri"/>
                          <a:sym typeface="Arial"/>
                        </a:rPr>
                        <a:t>Energy-efficient hardware</a:t>
                      </a:r>
                    </a:p>
                  </a:txBody>
                  <a:tcPr marL="9525" marR="9525" marT="9525" marB="0" anchor="b"/>
                </a:tc>
                <a:extLst>
                  <a:ext uri="{0D108BD9-81ED-4DB2-BD59-A6C34878D82A}">
                    <a16:rowId xmlns:a16="http://schemas.microsoft.com/office/drawing/2014/main" val="10005"/>
                  </a:ext>
                </a:extLst>
              </a:tr>
              <a:tr h="327550">
                <a:tc>
                  <a:txBody>
                    <a:bodyPr/>
                    <a:lstStyle/>
                    <a:p>
                      <a:pPr marR="0" algn="l" rtl="0" fontAlgn="b">
                        <a:lnSpc>
                          <a:spcPct val="100000"/>
                        </a:lnSpc>
                        <a:spcBef>
                          <a:spcPts val="0"/>
                        </a:spcBef>
                        <a:spcAft>
                          <a:spcPts val="0"/>
                        </a:spcAft>
                        <a:buClr>
                          <a:srgbClr val="000000"/>
                        </a:buClr>
                        <a:buFont typeface="Arial"/>
                      </a:pPr>
                      <a:r>
                        <a:rPr lang="en-CA" sz="2000" b="0" i="0" u="none" strike="noStrike" cap="none" dirty="0">
                          <a:solidFill>
                            <a:schemeClr val="bg1"/>
                          </a:solidFill>
                          <a:effectLst/>
                          <a:latin typeface="Calibri" panose="020F0502020204030204" pitchFamily="34" charset="0"/>
                          <a:cs typeface="Calibri"/>
                          <a:sym typeface="Arial"/>
                        </a:rPr>
                        <a:t>Iberdrola SA</a:t>
                      </a:r>
                    </a:p>
                  </a:txBody>
                  <a:tcPr marL="9525" marR="9525" marT="9525" marB="0" anchor="b"/>
                </a:tc>
                <a:tc>
                  <a:txBody>
                    <a:bodyPr/>
                    <a:lstStyle/>
                    <a:p>
                      <a:pPr algn="l" fontAlgn="b"/>
                      <a:r>
                        <a:rPr lang="en-US" sz="1800" b="0" i="0" u="none" strike="noStrike" cap="none" dirty="0">
                          <a:solidFill>
                            <a:srgbClr val="000000"/>
                          </a:solidFill>
                          <a:effectLst/>
                          <a:latin typeface="Calibri" panose="020F0502020204030204" pitchFamily="34" charset="0"/>
                          <a:cs typeface="Calibri"/>
                          <a:sym typeface="Arial"/>
                        </a:rPr>
                        <a:t>Renewable electricity production and distribution</a:t>
                      </a:r>
                    </a:p>
                  </a:txBody>
                  <a:tcPr marL="9525" marR="9525" marT="9525" marB="0" anchor="b"/>
                </a:tc>
                <a:extLst>
                  <a:ext uri="{0D108BD9-81ED-4DB2-BD59-A6C34878D82A}">
                    <a16:rowId xmlns:a16="http://schemas.microsoft.com/office/drawing/2014/main" val="10006"/>
                  </a:ext>
                </a:extLst>
              </a:tr>
              <a:tr h="327550">
                <a:tc>
                  <a:txBody>
                    <a:bodyPr/>
                    <a:lstStyle/>
                    <a:p>
                      <a:pPr marR="0" algn="l" rtl="0" fontAlgn="b">
                        <a:lnSpc>
                          <a:spcPct val="100000"/>
                        </a:lnSpc>
                        <a:spcBef>
                          <a:spcPts val="0"/>
                        </a:spcBef>
                        <a:spcAft>
                          <a:spcPts val="0"/>
                        </a:spcAft>
                        <a:buClr>
                          <a:srgbClr val="000000"/>
                        </a:buClr>
                        <a:buFont typeface="Arial"/>
                      </a:pPr>
                      <a:r>
                        <a:rPr lang="en-CA" sz="2000" b="0" i="0" u="none" strike="noStrike" cap="none" dirty="0">
                          <a:solidFill>
                            <a:schemeClr val="bg1"/>
                          </a:solidFill>
                          <a:effectLst/>
                          <a:latin typeface="Calibri" panose="020F0502020204030204" pitchFamily="34" charset="0"/>
                          <a:cs typeface="Calibri"/>
                          <a:sym typeface="Arial"/>
                        </a:rPr>
                        <a:t>Cisco Systems Inc</a:t>
                      </a:r>
                    </a:p>
                  </a:txBody>
                  <a:tcPr marL="9525" marR="9525" marT="9525" marB="0" anchor="b"/>
                </a:tc>
                <a:tc>
                  <a:txBody>
                    <a:bodyPr/>
                    <a:lstStyle/>
                    <a:p>
                      <a:pPr algn="l" fontAlgn="b"/>
                      <a:r>
                        <a:rPr lang="en-CA" sz="1800" b="0" i="0" u="none" strike="noStrike" cap="none" dirty="0">
                          <a:solidFill>
                            <a:srgbClr val="000000"/>
                          </a:solidFill>
                          <a:effectLst/>
                          <a:latin typeface="Calibri" panose="020F0502020204030204" pitchFamily="34" charset="0"/>
                          <a:cs typeface="Calibri"/>
                          <a:sym typeface="Arial"/>
                        </a:rPr>
                        <a:t>Energy-efficient hardware</a:t>
                      </a:r>
                    </a:p>
                  </a:txBody>
                  <a:tcPr marL="9525" marR="9525" marT="9525" marB="0" anchor="b"/>
                </a:tc>
                <a:extLst>
                  <a:ext uri="{0D108BD9-81ED-4DB2-BD59-A6C34878D82A}">
                    <a16:rowId xmlns:a16="http://schemas.microsoft.com/office/drawing/2014/main" val="10007"/>
                  </a:ext>
                </a:extLst>
              </a:tr>
              <a:tr h="327550">
                <a:tc>
                  <a:txBody>
                    <a:bodyPr/>
                    <a:lstStyle/>
                    <a:p>
                      <a:pPr marR="0" algn="l" rtl="0" fontAlgn="b">
                        <a:lnSpc>
                          <a:spcPct val="100000"/>
                        </a:lnSpc>
                        <a:spcBef>
                          <a:spcPts val="0"/>
                        </a:spcBef>
                        <a:spcAft>
                          <a:spcPts val="0"/>
                        </a:spcAft>
                        <a:buClr>
                          <a:srgbClr val="000000"/>
                        </a:buClr>
                        <a:buFont typeface="Arial"/>
                      </a:pPr>
                      <a:r>
                        <a:rPr lang="en-CA" sz="2000" b="0" i="0" u="none" strike="noStrike" cap="none" dirty="0">
                          <a:solidFill>
                            <a:schemeClr val="bg1"/>
                          </a:solidFill>
                          <a:effectLst/>
                          <a:latin typeface="Calibri" panose="020F0502020204030204" pitchFamily="34" charset="0"/>
                          <a:cs typeface="Calibri"/>
                          <a:sym typeface="Arial"/>
                        </a:rPr>
                        <a:t>Tesla Inc</a:t>
                      </a:r>
                    </a:p>
                  </a:txBody>
                  <a:tcPr marL="9525" marR="9525" marT="9525" marB="0" anchor="b"/>
                </a:tc>
                <a:tc>
                  <a:txBody>
                    <a:bodyPr/>
                    <a:lstStyle/>
                    <a:p>
                      <a:pPr algn="l" fontAlgn="b"/>
                      <a:r>
                        <a:rPr lang="en-CA" sz="1800" b="0" i="0" u="none" strike="noStrike" cap="none" dirty="0">
                          <a:solidFill>
                            <a:srgbClr val="000000"/>
                          </a:solidFill>
                          <a:effectLst/>
                          <a:latin typeface="Calibri" panose="020F0502020204030204" pitchFamily="34" charset="0"/>
                          <a:cs typeface="Calibri"/>
                          <a:sym typeface="Arial"/>
                        </a:rPr>
                        <a:t>Electric vehicles</a:t>
                      </a:r>
                    </a:p>
                  </a:txBody>
                  <a:tcPr marL="9525" marR="9525" marT="9525" marB="0" anchor="b"/>
                </a:tc>
                <a:extLst>
                  <a:ext uri="{0D108BD9-81ED-4DB2-BD59-A6C34878D82A}">
                    <a16:rowId xmlns:a16="http://schemas.microsoft.com/office/drawing/2014/main" val="10008"/>
                  </a:ext>
                </a:extLst>
              </a:tr>
              <a:tr h="327550">
                <a:tc>
                  <a:txBody>
                    <a:bodyPr/>
                    <a:lstStyle/>
                    <a:p>
                      <a:pPr marR="0" algn="l" rtl="0" fontAlgn="b">
                        <a:lnSpc>
                          <a:spcPct val="100000"/>
                        </a:lnSpc>
                        <a:spcBef>
                          <a:spcPts val="0"/>
                        </a:spcBef>
                        <a:spcAft>
                          <a:spcPts val="0"/>
                        </a:spcAft>
                        <a:buClr>
                          <a:srgbClr val="000000"/>
                        </a:buClr>
                        <a:buFont typeface="Arial"/>
                      </a:pPr>
                      <a:r>
                        <a:rPr lang="en-CA" sz="2000" b="0" i="0" u="none" strike="noStrike" cap="none" dirty="0">
                          <a:solidFill>
                            <a:schemeClr val="bg1"/>
                          </a:solidFill>
                          <a:effectLst/>
                          <a:latin typeface="Calibri" panose="020F0502020204030204" pitchFamily="34" charset="0"/>
                          <a:cs typeface="Calibri"/>
                          <a:sym typeface="Arial"/>
                        </a:rPr>
                        <a:t>Schneider Electric SE</a:t>
                      </a:r>
                    </a:p>
                  </a:txBody>
                  <a:tcPr marL="9525" marR="9525" marT="9525" marB="0" anchor="b"/>
                </a:tc>
                <a:tc>
                  <a:txBody>
                    <a:bodyPr/>
                    <a:lstStyle/>
                    <a:p>
                      <a:pPr algn="l" fontAlgn="b"/>
                      <a:r>
                        <a:rPr lang="en-CA" sz="1800" b="0" i="0" u="none" strike="noStrike" cap="none" dirty="0">
                          <a:solidFill>
                            <a:srgbClr val="000000"/>
                          </a:solidFill>
                          <a:effectLst/>
                          <a:latin typeface="Calibri" panose="020F0502020204030204" pitchFamily="34" charset="0"/>
                          <a:cs typeface="Calibri"/>
                          <a:sym typeface="Arial"/>
                        </a:rPr>
                        <a:t>Energy management</a:t>
                      </a:r>
                    </a:p>
                  </a:txBody>
                  <a:tcPr marL="9525" marR="9525" marT="9525" marB="0" anchor="b"/>
                </a:tc>
                <a:extLst>
                  <a:ext uri="{0D108BD9-81ED-4DB2-BD59-A6C34878D82A}">
                    <a16:rowId xmlns:a16="http://schemas.microsoft.com/office/drawing/2014/main" val="10009"/>
                  </a:ext>
                </a:extLst>
              </a:tr>
              <a:tr h="327550">
                <a:tc>
                  <a:txBody>
                    <a:bodyPr/>
                    <a:lstStyle/>
                    <a:p>
                      <a:pPr algn="l" fontAlgn="b"/>
                      <a:r>
                        <a:rPr lang="pt-BR" sz="2000" b="0" i="0" u="none" strike="noStrike" dirty="0">
                          <a:solidFill>
                            <a:schemeClr val="bg1"/>
                          </a:solidFill>
                          <a:effectLst/>
                          <a:latin typeface="Calibri" panose="020F0502020204030204" pitchFamily="34" charset="0"/>
                        </a:rPr>
                        <a:t>Unilever PLC</a:t>
                      </a:r>
                    </a:p>
                  </a:txBody>
                  <a:tcPr marL="9525" marR="9525" marT="9525" marB="0" anchor="b"/>
                </a:tc>
                <a:tc>
                  <a:txBody>
                    <a:bodyPr/>
                    <a:lstStyle/>
                    <a:p>
                      <a:pPr algn="l" fontAlgn="b"/>
                      <a:r>
                        <a:rPr lang="en-CA" sz="1800" b="0" i="0" u="none" strike="noStrike" cap="none" dirty="0">
                          <a:solidFill>
                            <a:srgbClr val="000000"/>
                          </a:solidFill>
                          <a:effectLst/>
                          <a:latin typeface="Calibri" panose="020F0502020204030204" pitchFamily="34" charset="0"/>
                          <a:cs typeface="Calibri"/>
                          <a:sym typeface="Arial"/>
                        </a:rPr>
                        <a:t>Foods from sustainably-sourced ingredients</a:t>
                      </a:r>
                    </a:p>
                  </a:txBody>
                  <a:tcPr marL="9525" marR="9525" marT="9525" marB="0" anchor="b"/>
                </a:tc>
                <a:extLst>
                  <a:ext uri="{0D108BD9-81ED-4DB2-BD59-A6C34878D82A}">
                    <a16:rowId xmlns:a16="http://schemas.microsoft.com/office/drawing/2014/main" val="1001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aphicFrame>
        <p:nvGraphicFramePr>
          <p:cNvPr id="221" name="Google Shape;221;p32"/>
          <p:cNvGraphicFramePr/>
          <p:nvPr>
            <p:extLst>
              <p:ext uri="{D42A27DB-BD31-4B8C-83A1-F6EECF244321}">
                <p14:modId xmlns:p14="http://schemas.microsoft.com/office/powerpoint/2010/main" val="2671841096"/>
              </p:ext>
            </p:extLst>
          </p:nvPr>
        </p:nvGraphicFramePr>
        <p:xfrm>
          <a:off x="424818" y="1865298"/>
          <a:ext cx="5136475" cy="3936746"/>
        </p:xfrm>
        <a:graphic>
          <a:graphicData uri="http://schemas.openxmlformats.org/drawingml/2006/table">
            <a:tbl>
              <a:tblPr>
                <a:noFill/>
                <a:tableStyleId>{2C80F905-68D4-4602-A62E-820746BEAC3E}</a:tableStyleId>
              </a:tblPr>
              <a:tblGrid>
                <a:gridCol w="3134575">
                  <a:extLst>
                    <a:ext uri="{9D8B030D-6E8A-4147-A177-3AD203B41FA5}">
                      <a16:colId xmlns:a16="http://schemas.microsoft.com/office/drawing/2014/main" val="20000"/>
                    </a:ext>
                  </a:extLst>
                </a:gridCol>
                <a:gridCol w="2001900">
                  <a:extLst>
                    <a:ext uri="{9D8B030D-6E8A-4147-A177-3AD203B41FA5}">
                      <a16:colId xmlns:a16="http://schemas.microsoft.com/office/drawing/2014/main" val="20001"/>
                    </a:ext>
                  </a:extLst>
                </a:gridCol>
              </a:tblGrid>
              <a:tr h="190500">
                <a:tc>
                  <a:txBody>
                    <a:bodyPr/>
                    <a:lstStyle/>
                    <a:p>
                      <a:pPr marL="0" marR="0" lvl="0" indent="0" algn="l" rtl="0">
                        <a:spcBef>
                          <a:spcPts val="0"/>
                        </a:spcBef>
                        <a:spcAft>
                          <a:spcPts val="0"/>
                        </a:spcAft>
                        <a:buNone/>
                      </a:pPr>
                      <a:r>
                        <a:rPr lang="en-CA" sz="2000" b="1" u="none" strike="noStrike" dirty="0">
                          <a:solidFill>
                            <a:schemeClr val="lt1"/>
                          </a:solidFill>
                        </a:rPr>
                        <a:t>Sector</a:t>
                      </a:r>
                      <a:endParaRPr sz="2000" b="1" i="0" u="none" strike="noStrike" dirty="0">
                        <a:solidFill>
                          <a:schemeClr val="lt1"/>
                        </a:solidFill>
                        <a:latin typeface="Calibri"/>
                        <a:ea typeface="Calibri"/>
                        <a:cs typeface="Calibri"/>
                        <a:sym typeface="Calibri"/>
                      </a:endParaRPr>
                    </a:p>
                  </a:txBody>
                  <a:tcPr marL="9525" marR="9525" marT="9525" marB="0" anchor="b">
                    <a:solidFill>
                      <a:schemeClr val="accent2"/>
                    </a:solidFill>
                  </a:tcPr>
                </a:tc>
                <a:tc>
                  <a:txBody>
                    <a:bodyPr/>
                    <a:lstStyle/>
                    <a:p>
                      <a:pPr marL="0" marR="0" lvl="0" indent="0" algn="l" rtl="0">
                        <a:spcBef>
                          <a:spcPts val="0"/>
                        </a:spcBef>
                        <a:spcAft>
                          <a:spcPts val="0"/>
                        </a:spcAft>
                        <a:buNone/>
                      </a:pPr>
                      <a:r>
                        <a:rPr lang="en-CA" sz="2000" b="1" u="none" strike="noStrike" dirty="0">
                          <a:solidFill>
                            <a:schemeClr val="lt1"/>
                          </a:solidFill>
                        </a:rPr>
                        <a:t># of companies</a:t>
                      </a:r>
                      <a:endParaRPr sz="2000" b="1" i="0" u="none" strike="noStrike" dirty="0">
                        <a:solidFill>
                          <a:schemeClr val="lt1"/>
                        </a:solidFill>
                        <a:latin typeface="Calibri"/>
                        <a:ea typeface="Calibri"/>
                        <a:cs typeface="Calibri"/>
                        <a:sym typeface="Calibri"/>
                      </a:endParaRPr>
                    </a:p>
                  </a:txBody>
                  <a:tcPr marL="9525" marR="9525" marT="9525" marB="0" anchor="b">
                    <a:solidFill>
                      <a:schemeClr val="accent2"/>
                    </a:solidFill>
                  </a:tcPr>
                </a:tc>
                <a:extLst>
                  <a:ext uri="{0D108BD9-81ED-4DB2-BD59-A6C34878D82A}">
                    <a16:rowId xmlns:a16="http://schemas.microsoft.com/office/drawing/2014/main" val="10000"/>
                  </a:ext>
                </a:extLst>
              </a:tr>
              <a:tr h="190500">
                <a:tc>
                  <a:txBody>
                    <a:bodyPr/>
                    <a:lstStyle/>
                    <a:p>
                      <a:pPr>
                        <a:lnSpc>
                          <a:spcPts val="1680"/>
                        </a:lnSpc>
                        <a:spcAft>
                          <a:spcPts val="0"/>
                        </a:spcAft>
                      </a:pPr>
                      <a:r>
                        <a:rPr lang="en-US" sz="1300" b="0" i="0" u="none" strike="noStrike" cap="none"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Industrials</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tc>
                  <a:txBody>
                    <a:bodyPr/>
                    <a:lstStyle/>
                    <a:p>
                      <a:pPr algn="ctr">
                        <a:lnSpc>
                          <a:spcPts val="1680"/>
                        </a:lnSpc>
                        <a:spcAft>
                          <a:spcPts val="0"/>
                        </a:spcAft>
                      </a:pPr>
                      <a:r>
                        <a:rPr lang="en-US" sz="1300" b="0" i="0" u="none" strike="noStrike" cap="none"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79</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extLst>
                  <a:ext uri="{0D108BD9-81ED-4DB2-BD59-A6C34878D82A}">
                    <a16:rowId xmlns:a16="http://schemas.microsoft.com/office/drawing/2014/main" val="10001"/>
                  </a:ext>
                </a:extLst>
              </a:tr>
              <a:tr h="190500">
                <a:tc>
                  <a:txBody>
                    <a:bodyPr/>
                    <a:lstStyle/>
                    <a:p>
                      <a:pPr>
                        <a:lnSpc>
                          <a:spcPts val="1680"/>
                        </a:lnSpc>
                        <a:spcAft>
                          <a:spcPts val="0"/>
                        </a:spcAft>
                      </a:pPr>
                      <a:r>
                        <a:rPr lang="en-US" sz="1300" b="0" i="0" u="none" strike="noStrike" cap="none"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Information Technology</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tc>
                  <a:txBody>
                    <a:bodyPr/>
                    <a:lstStyle/>
                    <a:p>
                      <a:pPr algn="ctr">
                        <a:lnSpc>
                          <a:spcPts val="1680"/>
                        </a:lnSpc>
                        <a:spcAft>
                          <a:spcPts val="0"/>
                        </a:spcAft>
                      </a:pPr>
                      <a:r>
                        <a:rPr lang="en-US" sz="1300" b="0" i="0" u="none" strike="noStrike" cap="none"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44</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extLst>
                  <a:ext uri="{0D108BD9-81ED-4DB2-BD59-A6C34878D82A}">
                    <a16:rowId xmlns:a16="http://schemas.microsoft.com/office/drawing/2014/main" val="10002"/>
                  </a:ext>
                </a:extLst>
              </a:tr>
              <a:tr h="190500">
                <a:tc>
                  <a:txBody>
                    <a:bodyPr/>
                    <a:lstStyle/>
                    <a:p>
                      <a:pPr>
                        <a:lnSpc>
                          <a:spcPts val="1680"/>
                        </a:lnSpc>
                        <a:spcAft>
                          <a:spcPts val="0"/>
                        </a:spcAft>
                      </a:pPr>
                      <a:r>
                        <a:rPr lang="en-US" sz="1300" b="0" i="0" u="none" strike="noStrike" cap="none"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Materials</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tc>
                  <a:txBody>
                    <a:bodyPr/>
                    <a:lstStyle/>
                    <a:p>
                      <a:pPr algn="ctr">
                        <a:lnSpc>
                          <a:spcPts val="1680"/>
                        </a:lnSpc>
                        <a:spcAft>
                          <a:spcPts val="0"/>
                        </a:spcAft>
                      </a:pPr>
                      <a:r>
                        <a:rPr lang="en-US" sz="1300" b="0" i="0" u="none" strike="noStrike" cap="none"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26</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extLst>
                  <a:ext uri="{0D108BD9-81ED-4DB2-BD59-A6C34878D82A}">
                    <a16:rowId xmlns:a16="http://schemas.microsoft.com/office/drawing/2014/main" val="10003"/>
                  </a:ext>
                </a:extLst>
              </a:tr>
              <a:tr h="190500">
                <a:tc>
                  <a:txBody>
                    <a:bodyPr/>
                    <a:lstStyle/>
                    <a:p>
                      <a:pPr>
                        <a:lnSpc>
                          <a:spcPts val="1680"/>
                        </a:lnSpc>
                        <a:spcAft>
                          <a:spcPts val="0"/>
                        </a:spcAft>
                      </a:pPr>
                      <a:r>
                        <a:rPr lang="en-US" sz="1300" b="0" i="0" u="none" strike="noStrike" cap="none"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Consumer Discretionary</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tc>
                  <a:txBody>
                    <a:bodyPr/>
                    <a:lstStyle/>
                    <a:p>
                      <a:pPr algn="ctr">
                        <a:lnSpc>
                          <a:spcPts val="1680"/>
                        </a:lnSpc>
                        <a:spcAft>
                          <a:spcPts val="0"/>
                        </a:spcAft>
                      </a:pPr>
                      <a:r>
                        <a:rPr lang="en-US"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17</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extLst>
                  <a:ext uri="{0D108BD9-81ED-4DB2-BD59-A6C34878D82A}">
                    <a16:rowId xmlns:a16="http://schemas.microsoft.com/office/drawing/2014/main" val="10004"/>
                  </a:ext>
                </a:extLst>
              </a:tr>
              <a:tr h="190500">
                <a:tc>
                  <a:txBody>
                    <a:bodyPr/>
                    <a:lstStyle/>
                    <a:p>
                      <a:pPr>
                        <a:lnSpc>
                          <a:spcPts val="1680"/>
                        </a:lnSpc>
                        <a:spcAft>
                          <a:spcPts val="0"/>
                        </a:spcAft>
                      </a:pPr>
                      <a:r>
                        <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Utilities</a:t>
                      </a:r>
                    </a:p>
                  </a:txBody>
                  <a:tcPr marL="133350" marR="133350" marT="47625" marB="47625" anchor="ctr"/>
                </a:tc>
                <a:tc>
                  <a:txBody>
                    <a:bodyPr/>
                    <a:lstStyle/>
                    <a:p>
                      <a:pPr algn="ctr">
                        <a:lnSpc>
                          <a:spcPts val="1680"/>
                        </a:lnSpc>
                        <a:spcAft>
                          <a:spcPts val="0"/>
                        </a:spcAft>
                      </a:pPr>
                      <a:r>
                        <a:rPr lang="en-US" sz="1300" b="0" i="0" u="none" strike="noStrike" cap="none"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11</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extLst>
                  <a:ext uri="{0D108BD9-81ED-4DB2-BD59-A6C34878D82A}">
                    <a16:rowId xmlns:a16="http://schemas.microsoft.com/office/drawing/2014/main" val="10005"/>
                  </a:ext>
                </a:extLst>
              </a:tr>
              <a:tr h="190500">
                <a:tc>
                  <a:txBody>
                    <a:bodyPr/>
                    <a:lstStyle/>
                    <a:p>
                      <a:pPr>
                        <a:lnSpc>
                          <a:spcPts val="1680"/>
                        </a:lnSpc>
                        <a:spcAft>
                          <a:spcPts val="0"/>
                        </a:spcAft>
                      </a:pPr>
                      <a:r>
                        <a:rPr lang="en-US" sz="1300" b="0" i="0" u="none" strike="noStrike" cap="none"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Consumer Staples</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tc>
                  <a:txBody>
                    <a:bodyPr/>
                    <a:lstStyle/>
                    <a:p>
                      <a:pPr algn="ctr">
                        <a:lnSpc>
                          <a:spcPts val="1680"/>
                        </a:lnSpc>
                        <a:spcAft>
                          <a:spcPts val="0"/>
                        </a:spcAft>
                      </a:pPr>
                      <a:r>
                        <a:rPr lang="en-US" sz="1300" b="0" i="0" u="none" strike="noStrike" cap="none"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8</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extLst>
                  <a:ext uri="{0D108BD9-81ED-4DB2-BD59-A6C34878D82A}">
                    <a16:rowId xmlns:a16="http://schemas.microsoft.com/office/drawing/2014/main" val="10006"/>
                  </a:ext>
                </a:extLst>
              </a:tr>
              <a:tr h="190500">
                <a:tc>
                  <a:txBody>
                    <a:bodyPr/>
                    <a:lstStyle/>
                    <a:p>
                      <a:pPr>
                        <a:lnSpc>
                          <a:spcPts val="1680"/>
                        </a:lnSpc>
                        <a:spcAft>
                          <a:spcPts val="0"/>
                        </a:spcAft>
                      </a:pPr>
                      <a:r>
                        <a:rPr lang="en-US" sz="1300" b="0" i="0" u="none" strike="noStrike" cap="none"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Health Care</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tc>
                  <a:txBody>
                    <a:bodyPr/>
                    <a:lstStyle/>
                    <a:p>
                      <a:pPr algn="ctr">
                        <a:lnSpc>
                          <a:spcPts val="1680"/>
                        </a:lnSpc>
                        <a:spcAft>
                          <a:spcPts val="0"/>
                        </a:spcAft>
                      </a:pPr>
                      <a:r>
                        <a:rPr lang="en-US" sz="1300" b="0" i="0" u="none" strike="noStrike" cap="none"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5</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extLst>
                  <a:ext uri="{0D108BD9-81ED-4DB2-BD59-A6C34878D82A}">
                    <a16:rowId xmlns:a16="http://schemas.microsoft.com/office/drawing/2014/main" val="10007"/>
                  </a:ext>
                </a:extLst>
              </a:tr>
              <a:tr h="190500">
                <a:tc>
                  <a:txBody>
                    <a:bodyPr/>
                    <a:lstStyle/>
                    <a:p>
                      <a:pPr>
                        <a:lnSpc>
                          <a:spcPts val="1680"/>
                        </a:lnSpc>
                        <a:spcAft>
                          <a:spcPts val="0"/>
                        </a:spcAft>
                      </a:pPr>
                      <a:r>
                        <a:rPr lang="en-US" sz="1300" b="0" i="0" u="none" strike="noStrike" cap="none"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Communication Services</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tc>
                  <a:txBody>
                    <a:bodyPr/>
                    <a:lstStyle/>
                    <a:p>
                      <a:pPr algn="ctr">
                        <a:lnSpc>
                          <a:spcPts val="1680"/>
                        </a:lnSpc>
                        <a:spcAft>
                          <a:spcPts val="0"/>
                        </a:spcAft>
                      </a:pPr>
                      <a:r>
                        <a:rPr lang="en-US"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4</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extLst>
                  <a:ext uri="{0D108BD9-81ED-4DB2-BD59-A6C34878D82A}">
                    <a16:rowId xmlns:a16="http://schemas.microsoft.com/office/drawing/2014/main" val="10008"/>
                  </a:ext>
                </a:extLst>
              </a:tr>
              <a:tr h="190500">
                <a:tc>
                  <a:txBody>
                    <a:bodyPr/>
                    <a:lstStyle/>
                    <a:p>
                      <a:pPr>
                        <a:lnSpc>
                          <a:spcPts val="1680"/>
                        </a:lnSpc>
                        <a:spcAft>
                          <a:spcPts val="0"/>
                        </a:spcAft>
                      </a:pPr>
                      <a:r>
                        <a:rPr lang="en-US" sz="1300" b="0" i="0" u="none" strike="noStrike" cap="none"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Real Estate</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tc>
                  <a:txBody>
                    <a:bodyPr/>
                    <a:lstStyle/>
                    <a:p>
                      <a:pPr algn="ctr">
                        <a:lnSpc>
                          <a:spcPts val="1680"/>
                        </a:lnSpc>
                        <a:spcAft>
                          <a:spcPts val="0"/>
                        </a:spcAft>
                      </a:pPr>
                      <a:r>
                        <a:rPr lang="en-US"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3</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extLst>
                  <a:ext uri="{0D108BD9-81ED-4DB2-BD59-A6C34878D82A}">
                    <a16:rowId xmlns:a16="http://schemas.microsoft.com/office/drawing/2014/main" val="10009"/>
                  </a:ext>
                </a:extLst>
              </a:tr>
              <a:tr h="190500">
                <a:tc>
                  <a:txBody>
                    <a:bodyPr/>
                    <a:lstStyle/>
                    <a:p>
                      <a:pPr>
                        <a:lnSpc>
                          <a:spcPts val="1680"/>
                        </a:lnSpc>
                        <a:spcAft>
                          <a:spcPts val="0"/>
                        </a:spcAft>
                      </a:pPr>
                      <a:r>
                        <a:rPr lang="en-US"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Energy</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tc>
                  <a:txBody>
                    <a:bodyPr/>
                    <a:lstStyle/>
                    <a:p>
                      <a:pPr algn="ctr">
                        <a:lnSpc>
                          <a:spcPts val="1680"/>
                        </a:lnSpc>
                        <a:spcAft>
                          <a:spcPts val="0"/>
                        </a:spcAft>
                      </a:pPr>
                      <a:r>
                        <a:rPr lang="en-US"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2</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extLst>
                  <a:ext uri="{0D108BD9-81ED-4DB2-BD59-A6C34878D82A}">
                    <a16:rowId xmlns:a16="http://schemas.microsoft.com/office/drawing/2014/main" val="10010"/>
                  </a:ext>
                </a:extLst>
              </a:tr>
              <a:tr h="190500">
                <a:tc>
                  <a:txBody>
                    <a:bodyPr/>
                    <a:lstStyle/>
                    <a:p>
                      <a:pPr>
                        <a:lnSpc>
                          <a:spcPts val="1680"/>
                        </a:lnSpc>
                        <a:spcAft>
                          <a:spcPts val="0"/>
                        </a:spcAft>
                      </a:pPr>
                      <a:r>
                        <a:rPr lang="en-US" sz="1300" b="0" i="0" u="none" strike="noStrike" cap="none"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Financial Services</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tc>
                  <a:txBody>
                    <a:bodyPr/>
                    <a:lstStyle/>
                    <a:p>
                      <a:pPr algn="ctr">
                        <a:lnSpc>
                          <a:spcPts val="1680"/>
                        </a:lnSpc>
                        <a:spcAft>
                          <a:spcPts val="0"/>
                        </a:spcAft>
                      </a:pPr>
                      <a:r>
                        <a:rPr lang="en-US" sz="1300" b="0" i="0" u="none" strike="noStrike" cap="none"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1</a:t>
                      </a:r>
                      <a:endParaRPr lang="en-CA" sz="1300" b="0" i="0" u="none" strike="noStrike" cap="none"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133350" marR="133350" marT="47625" marB="47625" anchor="ctr"/>
                </a:tc>
                <a:extLst>
                  <a:ext uri="{0D108BD9-81ED-4DB2-BD59-A6C34878D82A}">
                    <a16:rowId xmlns:a16="http://schemas.microsoft.com/office/drawing/2014/main" val="3525769123"/>
                  </a:ext>
                </a:extLst>
              </a:tr>
              <a:tr h="190500">
                <a:tc>
                  <a:txBody>
                    <a:bodyPr/>
                    <a:lstStyle/>
                    <a:p>
                      <a:pPr marL="0" marR="0" lvl="0" indent="0" algn="l" rtl="0">
                        <a:spcBef>
                          <a:spcPts val="0"/>
                        </a:spcBef>
                        <a:spcAft>
                          <a:spcPts val="0"/>
                        </a:spcAft>
                        <a:buNone/>
                      </a:pPr>
                      <a:r>
                        <a:rPr lang="en-CA" sz="2000" u="none" strike="noStrike" dirty="0"/>
                        <a:t>Total</a:t>
                      </a:r>
                      <a:endParaRPr sz="2000" b="0" i="0" u="none" strike="noStrike" dirty="0">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CA" sz="2000" u="none" strike="noStrike" dirty="0"/>
                        <a:t>200</a:t>
                      </a:r>
                      <a:endParaRPr sz="2000" b="0" i="0" u="none" strike="noStrike" dirty="0">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11"/>
                  </a:ext>
                </a:extLst>
              </a:tr>
            </a:tbl>
          </a:graphicData>
        </a:graphic>
      </p:graphicFrame>
      <p:sp>
        <p:nvSpPr>
          <p:cNvPr id="222" name="Google Shape;222;p32"/>
          <p:cNvSpPr/>
          <p:nvPr/>
        </p:nvSpPr>
        <p:spPr>
          <a:xfrm>
            <a:off x="173736" y="1182786"/>
            <a:ext cx="546811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2400" b="1" dirty="0">
                <a:solidFill>
                  <a:schemeClr val="dk1"/>
                </a:solidFill>
                <a:latin typeface="Montserrat"/>
                <a:ea typeface="Montserrat"/>
                <a:cs typeface="Montserrat"/>
                <a:sym typeface="Montserrat"/>
              </a:rPr>
              <a:t>Clean200 Sector Breakdown</a:t>
            </a:r>
            <a:endParaRPr sz="2400" b="1" dirty="0">
              <a:solidFill>
                <a:schemeClr val="dk1"/>
              </a:solidFill>
              <a:latin typeface="Montserrat"/>
              <a:ea typeface="Montserrat"/>
              <a:cs typeface="Montserrat"/>
              <a:sym typeface="Montserrat"/>
            </a:endParaRPr>
          </a:p>
        </p:txBody>
      </p:sp>
      <p:graphicFrame>
        <p:nvGraphicFramePr>
          <p:cNvPr id="7" name="Chart 6">
            <a:extLst>
              <a:ext uri="{FF2B5EF4-FFF2-40B4-BE49-F238E27FC236}">
                <a16:creationId xmlns:a16="http://schemas.microsoft.com/office/drawing/2014/main" id="{EDE405C2-DFA8-417E-9910-B121DA7E8E81}"/>
              </a:ext>
            </a:extLst>
          </p:cNvPr>
          <p:cNvGraphicFramePr>
            <a:graphicFrameLocks/>
          </p:cNvGraphicFramePr>
          <p:nvPr>
            <p:extLst>
              <p:ext uri="{D42A27DB-BD31-4B8C-83A1-F6EECF244321}">
                <p14:modId xmlns:p14="http://schemas.microsoft.com/office/powerpoint/2010/main" val="2160856224"/>
              </p:ext>
            </p:extLst>
          </p:nvPr>
        </p:nvGraphicFramePr>
        <p:xfrm>
          <a:off x="5868140" y="1260630"/>
          <a:ext cx="5770485" cy="45414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33"/>
          <p:cNvSpPr/>
          <p:nvPr/>
        </p:nvSpPr>
        <p:spPr>
          <a:xfrm>
            <a:off x="-244301" y="806205"/>
            <a:ext cx="4790176"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2000" b="1" dirty="0">
                <a:solidFill>
                  <a:schemeClr val="dk1"/>
                </a:solidFill>
                <a:latin typeface="Montserrat"/>
                <a:ea typeface="Montserrat"/>
                <a:cs typeface="Montserrat"/>
                <a:sym typeface="Montserrat"/>
              </a:rPr>
              <a:t>Where are Clean200 from?</a:t>
            </a:r>
            <a:endParaRPr sz="2000" b="1" dirty="0">
              <a:solidFill>
                <a:schemeClr val="dk1"/>
              </a:solidFill>
              <a:latin typeface="Montserrat"/>
              <a:ea typeface="Montserrat"/>
              <a:cs typeface="Montserrat"/>
              <a:sym typeface="Montserrat"/>
            </a:endParaRPr>
          </a:p>
        </p:txBody>
      </p:sp>
      <p:graphicFrame>
        <p:nvGraphicFramePr>
          <p:cNvPr id="2" name="Table 1">
            <a:extLst>
              <a:ext uri="{FF2B5EF4-FFF2-40B4-BE49-F238E27FC236}">
                <a16:creationId xmlns:a16="http://schemas.microsoft.com/office/drawing/2014/main" id="{8454A8D4-BC4E-43CB-B173-F0D9A5259B17}"/>
              </a:ext>
            </a:extLst>
          </p:cNvPr>
          <p:cNvGraphicFramePr>
            <a:graphicFrameLocks noGrp="1"/>
          </p:cNvGraphicFramePr>
          <p:nvPr>
            <p:extLst>
              <p:ext uri="{D42A27DB-BD31-4B8C-83A1-F6EECF244321}">
                <p14:modId xmlns:p14="http://schemas.microsoft.com/office/powerpoint/2010/main" val="1827739970"/>
              </p:ext>
            </p:extLst>
          </p:nvPr>
        </p:nvGraphicFramePr>
        <p:xfrm>
          <a:off x="1974430" y="1308337"/>
          <a:ext cx="4121570" cy="4433264"/>
        </p:xfrm>
        <a:graphic>
          <a:graphicData uri="http://schemas.openxmlformats.org/drawingml/2006/table">
            <a:tbl>
              <a:tblPr firstRow="1" firstCol="1" bandRow="1">
                <a:tableStyleId>{2C80F905-68D4-4602-A62E-820746BEAC3E}</a:tableStyleId>
              </a:tblPr>
              <a:tblGrid>
                <a:gridCol w="2171442">
                  <a:extLst>
                    <a:ext uri="{9D8B030D-6E8A-4147-A177-3AD203B41FA5}">
                      <a16:colId xmlns:a16="http://schemas.microsoft.com/office/drawing/2014/main" val="3157097952"/>
                    </a:ext>
                  </a:extLst>
                </a:gridCol>
                <a:gridCol w="1950128">
                  <a:extLst>
                    <a:ext uri="{9D8B030D-6E8A-4147-A177-3AD203B41FA5}">
                      <a16:colId xmlns:a16="http://schemas.microsoft.com/office/drawing/2014/main" val="3515849361"/>
                    </a:ext>
                  </a:extLst>
                </a:gridCol>
              </a:tblGrid>
              <a:tr h="500325">
                <a:tc>
                  <a:txBody>
                    <a:bodyPr/>
                    <a:lstStyle/>
                    <a:p>
                      <a:pPr>
                        <a:lnSpc>
                          <a:spcPct val="107000"/>
                        </a:lnSpc>
                        <a:spcBef>
                          <a:spcPts val="600"/>
                        </a:spcBef>
                        <a:spcAft>
                          <a:spcPts val="3000"/>
                        </a:spcAft>
                      </a:pPr>
                      <a:r>
                        <a:rPr lang="en-US" sz="1300" cap="all" dirty="0">
                          <a:effectLst/>
                        </a:rPr>
                        <a:t>COUNTRY</a:t>
                      </a:r>
                      <a:endParaRPr lang="en-C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14093" marR="114093" marT="122242" marB="105943" anchor="ctr"/>
                </a:tc>
                <a:tc>
                  <a:txBody>
                    <a:bodyPr/>
                    <a:lstStyle/>
                    <a:p>
                      <a:pPr>
                        <a:lnSpc>
                          <a:spcPct val="107000"/>
                        </a:lnSpc>
                        <a:spcBef>
                          <a:spcPts val="600"/>
                        </a:spcBef>
                        <a:spcAft>
                          <a:spcPts val="3000"/>
                        </a:spcAft>
                      </a:pPr>
                      <a:r>
                        <a:rPr lang="en-US" sz="1300" cap="all" dirty="0">
                          <a:effectLst/>
                        </a:rPr>
                        <a:t># OF CLEAN200 COMPANIES</a:t>
                      </a:r>
                      <a:endParaRPr lang="en-C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14093" marR="114093" marT="122242" marB="105943" anchor="ctr"/>
                </a:tc>
                <a:extLst>
                  <a:ext uri="{0D108BD9-81ED-4DB2-BD59-A6C34878D82A}">
                    <a16:rowId xmlns:a16="http://schemas.microsoft.com/office/drawing/2014/main" val="1595054485"/>
                  </a:ext>
                </a:extLst>
              </a:tr>
              <a:tr h="251602">
                <a:tc>
                  <a:txBody>
                    <a:bodyPr/>
                    <a:lstStyle/>
                    <a:p>
                      <a:pPr marL="0" marR="0" lvl="0" indent="0" algn="l" defTabSz="914400" rtl="0" eaLnBrk="1" fontAlgn="auto" latinLnBrk="0" hangingPunct="1">
                        <a:lnSpc>
                          <a:spcPts val="1680"/>
                        </a:lnSpc>
                        <a:spcBef>
                          <a:spcPts val="0"/>
                        </a:spcBef>
                        <a:spcAft>
                          <a:spcPts val="0"/>
                        </a:spcAft>
                        <a:buClr>
                          <a:srgbClr val="000000"/>
                        </a:buClr>
                        <a:buSzTx/>
                        <a:buFont typeface="Arial"/>
                        <a:buNone/>
                        <a:tabLst/>
                        <a:defRPr/>
                      </a:pPr>
                      <a:r>
                        <a:rPr lang="en-US" sz="1200" dirty="0">
                          <a:effectLst/>
                        </a:rPr>
                        <a:t>United States of America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093" marR="114093" marT="40747" marB="40747" anchor="b"/>
                </a:tc>
                <a:tc>
                  <a:txBody>
                    <a:bodyPr/>
                    <a:lstStyle/>
                    <a:p>
                      <a:pPr algn="ctr">
                        <a:lnSpc>
                          <a:spcPts val="1680"/>
                        </a:lnSpc>
                        <a:spcAft>
                          <a:spcPts val="0"/>
                        </a:spcAft>
                      </a:pPr>
                      <a:r>
                        <a:rPr lang="en-US" sz="1200" dirty="0">
                          <a:effectLst/>
                        </a:rPr>
                        <a:t>39</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093" marR="114093" marT="40747" marB="40747" anchor="b"/>
                </a:tc>
                <a:extLst>
                  <a:ext uri="{0D108BD9-81ED-4DB2-BD59-A6C34878D82A}">
                    <a16:rowId xmlns:a16="http://schemas.microsoft.com/office/drawing/2014/main" val="2517895072"/>
                  </a:ext>
                </a:extLst>
              </a:tr>
              <a:tr h="251602">
                <a:tc>
                  <a:txBody>
                    <a:bodyPr/>
                    <a:lstStyle/>
                    <a:p>
                      <a:pPr>
                        <a:lnSpc>
                          <a:spcPts val="1680"/>
                        </a:lnSpc>
                        <a:spcAft>
                          <a:spcPts val="0"/>
                        </a:spcAft>
                      </a:pPr>
                      <a:r>
                        <a:rPr lang="en-US" sz="1200" dirty="0">
                          <a:effectLst/>
                        </a:rPr>
                        <a:t>Japan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093" marR="114093" marT="40747" marB="40747" anchor="b"/>
                </a:tc>
                <a:tc>
                  <a:txBody>
                    <a:bodyPr/>
                    <a:lstStyle/>
                    <a:p>
                      <a:pPr algn="ctr" fontAlgn="b"/>
                      <a:r>
                        <a:rPr lang="en-CA" sz="1200" b="0" i="0" u="none" strike="noStrike" cap="none" dirty="0">
                          <a:solidFill>
                            <a:schemeClr val="dk1"/>
                          </a:solidFill>
                          <a:effectLst/>
                          <a:latin typeface="Calibri"/>
                          <a:cs typeface="Calibri"/>
                          <a:sym typeface="Arial"/>
                        </a:rPr>
                        <a:t>28</a:t>
                      </a:r>
                    </a:p>
                  </a:txBody>
                  <a:tcPr marL="9525" marR="9525" marT="9525" marB="0" anchor="b"/>
                </a:tc>
                <a:extLst>
                  <a:ext uri="{0D108BD9-81ED-4DB2-BD59-A6C34878D82A}">
                    <a16:rowId xmlns:a16="http://schemas.microsoft.com/office/drawing/2014/main" val="1084676618"/>
                  </a:ext>
                </a:extLst>
              </a:tr>
              <a:tr h="251602">
                <a:tc>
                  <a:txBody>
                    <a:bodyPr/>
                    <a:lstStyle/>
                    <a:p>
                      <a:pPr>
                        <a:lnSpc>
                          <a:spcPts val="1680"/>
                        </a:lnSpc>
                        <a:spcAft>
                          <a:spcPts val="0"/>
                        </a:spcAft>
                      </a:pPr>
                      <a:r>
                        <a:rPr lang="en-US" sz="1200" dirty="0">
                          <a:effectLst/>
                        </a:rPr>
                        <a:t>China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093" marR="114093" marT="40747" marB="40747" anchor="b"/>
                </a:tc>
                <a:tc>
                  <a:txBody>
                    <a:bodyPr/>
                    <a:lstStyle/>
                    <a:p>
                      <a:pPr algn="ctr" fontAlgn="b"/>
                      <a:r>
                        <a:rPr lang="en-CA" sz="1200" b="0" i="0" u="none" strike="noStrike" cap="none" dirty="0">
                          <a:solidFill>
                            <a:schemeClr val="dk1"/>
                          </a:solidFill>
                          <a:effectLst/>
                          <a:latin typeface="Calibri"/>
                          <a:cs typeface="Calibri"/>
                          <a:sym typeface="Arial"/>
                        </a:rPr>
                        <a:t>27</a:t>
                      </a:r>
                    </a:p>
                  </a:txBody>
                  <a:tcPr marL="9525" marR="9525" marT="9525" marB="0" anchor="b"/>
                </a:tc>
                <a:extLst>
                  <a:ext uri="{0D108BD9-81ED-4DB2-BD59-A6C34878D82A}">
                    <a16:rowId xmlns:a16="http://schemas.microsoft.com/office/drawing/2014/main" val="2409798954"/>
                  </a:ext>
                </a:extLst>
              </a:tr>
              <a:tr h="251602">
                <a:tc>
                  <a:txBody>
                    <a:bodyPr/>
                    <a:lstStyle/>
                    <a:p>
                      <a:pPr>
                        <a:lnSpc>
                          <a:spcPts val="1680"/>
                        </a:lnSpc>
                        <a:spcAft>
                          <a:spcPts val="0"/>
                        </a:spcAft>
                      </a:pPr>
                      <a:r>
                        <a:rPr lang="en-US" sz="1200" dirty="0">
                          <a:effectLst/>
                        </a:rPr>
                        <a:t>France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093" marR="114093" marT="40747" marB="40747" anchor="b"/>
                </a:tc>
                <a:tc>
                  <a:txBody>
                    <a:bodyPr/>
                    <a:lstStyle/>
                    <a:p>
                      <a:pPr algn="ctr" fontAlgn="b"/>
                      <a:r>
                        <a:rPr lang="en-CA" sz="1200" b="0" i="0" u="none" strike="noStrike" cap="none" dirty="0">
                          <a:solidFill>
                            <a:schemeClr val="dk1"/>
                          </a:solidFill>
                          <a:effectLst/>
                          <a:latin typeface="Calibri"/>
                          <a:cs typeface="Calibri"/>
                          <a:sym typeface="Arial"/>
                        </a:rPr>
                        <a:t>13</a:t>
                      </a:r>
                    </a:p>
                  </a:txBody>
                  <a:tcPr marL="9525" marR="9525" marT="9525" marB="0" anchor="b"/>
                </a:tc>
                <a:extLst>
                  <a:ext uri="{0D108BD9-81ED-4DB2-BD59-A6C34878D82A}">
                    <a16:rowId xmlns:a16="http://schemas.microsoft.com/office/drawing/2014/main" val="4092207726"/>
                  </a:ext>
                </a:extLst>
              </a:tr>
              <a:tr h="251602">
                <a:tc>
                  <a:txBody>
                    <a:bodyPr/>
                    <a:lstStyle/>
                    <a:p>
                      <a:pPr algn="l" fontAlgn="b"/>
                      <a:r>
                        <a:rPr lang="en-CA" sz="1200" b="1" i="0" u="none" strike="noStrike" cap="none" dirty="0">
                          <a:solidFill>
                            <a:schemeClr val="lt1"/>
                          </a:solidFill>
                          <a:effectLst/>
                          <a:latin typeface="Calibri"/>
                          <a:cs typeface="Calibri"/>
                          <a:sym typeface="Arial"/>
                        </a:rPr>
                        <a:t>Sweden </a:t>
                      </a:r>
                    </a:p>
                  </a:txBody>
                  <a:tcPr marL="115200" marR="115200" marT="39600" marB="39600" anchor="b"/>
                </a:tc>
                <a:tc>
                  <a:txBody>
                    <a:bodyPr/>
                    <a:lstStyle/>
                    <a:p>
                      <a:pPr algn="ctr" fontAlgn="b"/>
                      <a:r>
                        <a:rPr lang="en-CA" sz="1200" b="0" i="0" u="none" strike="noStrike" cap="none" dirty="0">
                          <a:solidFill>
                            <a:schemeClr val="dk1"/>
                          </a:solidFill>
                          <a:effectLst/>
                          <a:latin typeface="Calibri"/>
                          <a:cs typeface="Calibri"/>
                          <a:sym typeface="Arial"/>
                        </a:rPr>
                        <a:t>10</a:t>
                      </a:r>
                    </a:p>
                  </a:txBody>
                  <a:tcPr marL="9525" marR="9525" marT="9525" marB="0" anchor="b"/>
                </a:tc>
                <a:extLst>
                  <a:ext uri="{0D108BD9-81ED-4DB2-BD59-A6C34878D82A}">
                    <a16:rowId xmlns:a16="http://schemas.microsoft.com/office/drawing/2014/main" val="2466501808"/>
                  </a:ext>
                </a:extLst>
              </a:tr>
              <a:tr h="251602">
                <a:tc>
                  <a:txBody>
                    <a:bodyPr/>
                    <a:lstStyle/>
                    <a:p>
                      <a:pPr algn="l" fontAlgn="b"/>
                      <a:r>
                        <a:rPr lang="en-CA" sz="1200" b="1" i="0" u="none" strike="noStrike" cap="none" dirty="0">
                          <a:solidFill>
                            <a:schemeClr val="lt1"/>
                          </a:solidFill>
                          <a:effectLst/>
                          <a:latin typeface="Calibri"/>
                          <a:cs typeface="Calibri"/>
                          <a:sym typeface="Arial"/>
                        </a:rPr>
                        <a:t>Canada </a:t>
                      </a:r>
                    </a:p>
                  </a:txBody>
                  <a:tcPr marL="115200" marR="115200" marT="39600" marB="39600" anchor="b"/>
                </a:tc>
                <a:tc>
                  <a:txBody>
                    <a:bodyPr/>
                    <a:lstStyle/>
                    <a:p>
                      <a:pPr algn="ctr" fontAlgn="b"/>
                      <a:r>
                        <a:rPr lang="en-CA" sz="1200" b="0" i="0" u="none" strike="noStrike" cap="none" dirty="0">
                          <a:solidFill>
                            <a:schemeClr val="dk1"/>
                          </a:solidFill>
                          <a:effectLst/>
                          <a:latin typeface="Calibri"/>
                          <a:cs typeface="Calibri"/>
                          <a:sym typeface="Arial"/>
                        </a:rPr>
                        <a:t>9</a:t>
                      </a:r>
                    </a:p>
                  </a:txBody>
                  <a:tcPr marL="9525" marR="9525" marT="9525" marB="0" anchor="b"/>
                </a:tc>
                <a:extLst>
                  <a:ext uri="{0D108BD9-81ED-4DB2-BD59-A6C34878D82A}">
                    <a16:rowId xmlns:a16="http://schemas.microsoft.com/office/drawing/2014/main" val="3868115876"/>
                  </a:ext>
                </a:extLst>
              </a:tr>
              <a:tr h="251602">
                <a:tc>
                  <a:txBody>
                    <a:bodyPr/>
                    <a:lstStyle/>
                    <a:p>
                      <a:pPr algn="l" fontAlgn="b"/>
                      <a:r>
                        <a:rPr lang="en-CA" sz="1200" b="1" i="0" u="none" strike="noStrike" cap="none" dirty="0">
                          <a:solidFill>
                            <a:schemeClr val="lt1"/>
                          </a:solidFill>
                          <a:effectLst/>
                          <a:latin typeface="Calibri"/>
                          <a:cs typeface="Calibri"/>
                          <a:sym typeface="Arial"/>
                        </a:rPr>
                        <a:t>Germany </a:t>
                      </a:r>
                    </a:p>
                  </a:txBody>
                  <a:tcPr marL="115200" marR="115200" marT="39600" marB="39600" anchor="b"/>
                </a:tc>
                <a:tc>
                  <a:txBody>
                    <a:bodyPr/>
                    <a:lstStyle/>
                    <a:p>
                      <a:pPr algn="ctr" fontAlgn="b"/>
                      <a:r>
                        <a:rPr lang="en-CA" sz="1200" b="0" i="0" u="none" strike="noStrike" cap="none" dirty="0">
                          <a:solidFill>
                            <a:schemeClr val="dk1"/>
                          </a:solidFill>
                          <a:effectLst/>
                          <a:latin typeface="Calibri"/>
                          <a:cs typeface="Calibri"/>
                          <a:sym typeface="Arial"/>
                        </a:rPr>
                        <a:t>7</a:t>
                      </a:r>
                    </a:p>
                  </a:txBody>
                  <a:tcPr marL="9525" marR="9525" marT="9525" marB="0" anchor="b"/>
                </a:tc>
                <a:extLst>
                  <a:ext uri="{0D108BD9-81ED-4DB2-BD59-A6C34878D82A}">
                    <a16:rowId xmlns:a16="http://schemas.microsoft.com/office/drawing/2014/main" val="992185998"/>
                  </a:ext>
                </a:extLst>
              </a:tr>
              <a:tr h="251602">
                <a:tc>
                  <a:txBody>
                    <a:bodyPr/>
                    <a:lstStyle/>
                    <a:p>
                      <a:pPr algn="l" fontAlgn="b"/>
                      <a:r>
                        <a:rPr lang="en-CA" sz="1200" b="1" i="0" u="none" strike="noStrike" cap="none" dirty="0">
                          <a:solidFill>
                            <a:schemeClr val="lt1"/>
                          </a:solidFill>
                          <a:effectLst/>
                          <a:latin typeface="Calibri"/>
                          <a:cs typeface="Calibri"/>
                          <a:sym typeface="Arial"/>
                        </a:rPr>
                        <a:t>Netherlands </a:t>
                      </a:r>
                    </a:p>
                  </a:txBody>
                  <a:tcPr marL="115200" marR="115200" marT="39600" marB="39600" anchor="b"/>
                </a:tc>
                <a:tc>
                  <a:txBody>
                    <a:bodyPr/>
                    <a:lstStyle/>
                    <a:p>
                      <a:pPr algn="ctr" fontAlgn="b"/>
                      <a:r>
                        <a:rPr lang="en-CA" sz="1200" b="0" i="0" u="none" strike="noStrike" cap="none" dirty="0">
                          <a:solidFill>
                            <a:schemeClr val="dk1"/>
                          </a:solidFill>
                          <a:effectLst/>
                          <a:latin typeface="Calibri"/>
                          <a:cs typeface="Calibri"/>
                          <a:sym typeface="Arial"/>
                        </a:rPr>
                        <a:t>7</a:t>
                      </a:r>
                    </a:p>
                  </a:txBody>
                  <a:tcPr marL="9525" marR="9525" marT="9525" marB="0" anchor="b"/>
                </a:tc>
                <a:extLst>
                  <a:ext uri="{0D108BD9-81ED-4DB2-BD59-A6C34878D82A}">
                    <a16:rowId xmlns:a16="http://schemas.microsoft.com/office/drawing/2014/main" val="2399605645"/>
                  </a:ext>
                </a:extLst>
              </a:tr>
              <a:tr h="251602">
                <a:tc>
                  <a:txBody>
                    <a:bodyPr/>
                    <a:lstStyle/>
                    <a:p>
                      <a:pPr algn="l" fontAlgn="b"/>
                      <a:r>
                        <a:rPr lang="en-CA" sz="1200" b="1" i="0" u="none" strike="noStrike" cap="none" dirty="0">
                          <a:solidFill>
                            <a:schemeClr val="lt1"/>
                          </a:solidFill>
                          <a:effectLst/>
                          <a:latin typeface="Calibri"/>
                          <a:cs typeface="Calibri"/>
                          <a:sym typeface="Arial"/>
                        </a:rPr>
                        <a:t>Korea; Republic (S. Korea) </a:t>
                      </a:r>
                    </a:p>
                  </a:txBody>
                  <a:tcPr marL="115200" marR="115200" marT="39600" marB="39600" anchor="b"/>
                </a:tc>
                <a:tc>
                  <a:txBody>
                    <a:bodyPr/>
                    <a:lstStyle/>
                    <a:p>
                      <a:pPr algn="ctr" fontAlgn="b"/>
                      <a:r>
                        <a:rPr lang="en-CA" sz="1200" b="0" i="0" u="none" strike="noStrike" cap="none" dirty="0">
                          <a:solidFill>
                            <a:schemeClr val="dk1"/>
                          </a:solidFill>
                          <a:effectLst/>
                          <a:latin typeface="Calibri"/>
                          <a:cs typeface="Calibri"/>
                          <a:sym typeface="Arial"/>
                        </a:rPr>
                        <a:t>7</a:t>
                      </a:r>
                    </a:p>
                  </a:txBody>
                  <a:tcPr marL="9525" marR="9525" marT="9525" marB="0" anchor="b"/>
                </a:tc>
                <a:extLst>
                  <a:ext uri="{0D108BD9-81ED-4DB2-BD59-A6C34878D82A}">
                    <a16:rowId xmlns:a16="http://schemas.microsoft.com/office/drawing/2014/main" val="229379251"/>
                  </a:ext>
                </a:extLst>
              </a:tr>
              <a:tr h="251602">
                <a:tc>
                  <a:txBody>
                    <a:bodyPr/>
                    <a:lstStyle/>
                    <a:p>
                      <a:pPr algn="l" fontAlgn="b"/>
                      <a:r>
                        <a:rPr lang="en-CA" sz="1200" b="1" i="0" u="none" strike="noStrike" cap="none" dirty="0">
                          <a:solidFill>
                            <a:schemeClr val="lt1"/>
                          </a:solidFill>
                          <a:effectLst/>
                          <a:latin typeface="Calibri"/>
                          <a:cs typeface="Calibri"/>
                          <a:sym typeface="Arial"/>
                        </a:rPr>
                        <a:t>United Kingdom </a:t>
                      </a:r>
                    </a:p>
                  </a:txBody>
                  <a:tcPr marL="115200" marR="115200" marT="39600" marB="39600" anchor="b"/>
                </a:tc>
                <a:tc>
                  <a:txBody>
                    <a:bodyPr/>
                    <a:lstStyle/>
                    <a:p>
                      <a:pPr algn="ctr" fontAlgn="b"/>
                      <a:r>
                        <a:rPr lang="en-CA" sz="1200" b="0" i="0" u="none" strike="noStrike" cap="none" dirty="0">
                          <a:solidFill>
                            <a:schemeClr val="dk1"/>
                          </a:solidFill>
                          <a:effectLst/>
                          <a:latin typeface="Calibri"/>
                          <a:cs typeface="Calibri"/>
                          <a:sym typeface="Arial"/>
                        </a:rPr>
                        <a:t>6</a:t>
                      </a:r>
                    </a:p>
                  </a:txBody>
                  <a:tcPr marL="9525" marR="9525" marT="9525" marB="0" anchor="b"/>
                </a:tc>
                <a:extLst>
                  <a:ext uri="{0D108BD9-81ED-4DB2-BD59-A6C34878D82A}">
                    <a16:rowId xmlns:a16="http://schemas.microsoft.com/office/drawing/2014/main" val="592414773"/>
                  </a:ext>
                </a:extLst>
              </a:tr>
              <a:tr h="251602">
                <a:tc>
                  <a:txBody>
                    <a:bodyPr/>
                    <a:lstStyle/>
                    <a:p>
                      <a:pPr algn="l" fontAlgn="b"/>
                      <a:r>
                        <a:rPr lang="en-CA" sz="1200" b="1" i="0" u="none" strike="noStrike" cap="none" dirty="0">
                          <a:solidFill>
                            <a:schemeClr val="lt1"/>
                          </a:solidFill>
                          <a:effectLst/>
                          <a:latin typeface="Calibri"/>
                          <a:cs typeface="Calibri"/>
                          <a:sym typeface="Arial"/>
                        </a:rPr>
                        <a:t>Switzerland </a:t>
                      </a:r>
                    </a:p>
                  </a:txBody>
                  <a:tcPr marL="115200" marR="115200" marT="39600" marB="39600" anchor="b"/>
                </a:tc>
                <a:tc>
                  <a:txBody>
                    <a:bodyPr/>
                    <a:lstStyle/>
                    <a:p>
                      <a:pPr algn="ctr" fontAlgn="b"/>
                      <a:r>
                        <a:rPr lang="en-CA" sz="1200" b="0" i="0" u="none" strike="noStrike" cap="none" dirty="0">
                          <a:solidFill>
                            <a:schemeClr val="dk1"/>
                          </a:solidFill>
                          <a:effectLst/>
                          <a:latin typeface="Calibri"/>
                          <a:cs typeface="Calibri"/>
                          <a:sym typeface="Arial"/>
                        </a:rPr>
                        <a:t>5</a:t>
                      </a:r>
                    </a:p>
                  </a:txBody>
                  <a:tcPr marL="9525" marR="9525" marT="9525" marB="0" anchor="b"/>
                </a:tc>
                <a:extLst>
                  <a:ext uri="{0D108BD9-81ED-4DB2-BD59-A6C34878D82A}">
                    <a16:rowId xmlns:a16="http://schemas.microsoft.com/office/drawing/2014/main" val="811546317"/>
                  </a:ext>
                </a:extLst>
              </a:tr>
              <a:tr h="251602">
                <a:tc>
                  <a:txBody>
                    <a:bodyPr/>
                    <a:lstStyle/>
                    <a:p>
                      <a:pPr marR="0" algn="l" rtl="0" fontAlgn="b">
                        <a:lnSpc>
                          <a:spcPct val="100000"/>
                        </a:lnSpc>
                        <a:spcBef>
                          <a:spcPts val="0"/>
                        </a:spcBef>
                        <a:spcAft>
                          <a:spcPts val="0"/>
                        </a:spcAft>
                        <a:buClr>
                          <a:srgbClr val="000000"/>
                        </a:buClr>
                        <a:buFont typeface="Arial"/>
                      </a:pPr>
                      <a:r>
                        <a:rPr lang="en-CA" sz="1200" b="1" i="0" u="none" strike="noStrike" cap="none" dirty="0">
                          <a:solidFill>
                            <a:schemeClr val="lt1"/>
                          </a:solidFill>
                          <a:effectLst/>
                          <a:latin typeface="Calibri"/>
                          <a:cs typeface="Calibri"/>
                          <a:sym typeface="Arial"/>
                        </a:rPr>
                        <a:t>Finland</a:t>
                      </a:r>
                    </a:p>
                  </a:txBody>
                  <a:tcPr marL="115200" marR="115200" marT="39600" marB="39600" anchor="b"/>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CA" sz="1200" b="0" i="0" u="none" strike="noStrike" cap="none" dirty="0">
                          <a:solidFill>
                            <a:schemeClr val="dk1"/>
                          </a:solidFill>
                          <a:effectLst/>
                          <a:latin typeface="Calibri"/>
                          <a:cs typeface="Calibri"/>
                          <a:sym typeface="Arial"/>
                        </a:rPr>
                        <a:t>4</a:t>
                      </a:r>
                    </a:p>
                  </a:txBody>
                  <a:tcPr marL="9525" marR="9525" marT="9525" marB="0" anchor="b"/>
                </a:tc>
                <a:extLst>
                  <a:ext uri="{0D108BD9-81ED-4DB2-BD59-A6C34878D82A}">
                    <a16:rowId xmlns:a16="http://schemas.microsoft.com/office/drawing/2014/main" val="740153366"/>
                  </a:ext>
                </a:extLst>
              </a:tr>
              <a:tr h="251602">
                <a:tc>
                  <a:txBody>
                    <a:bodyPr/>
                    <a:lstStyle/>
                    <a:p>
                      <a:pPr algn="l" fontAlgn="b"/>
                      <a:r>
                        <a:rPr lang="en-CA" sz="1200" b="1" i="0" u="none" strike="noStrike" cap="none" dirty="0">
                          <a:solidFill>
                            <a:schemeClr val="lt1"/>
                          </a:solidFill>
                          <a:effectLst/>
                          <a:latin typeface="Calibri"/>
                          <a:cs typeface="Calibri"/>
                          <a:sym typeface="Arial"/>
                        </a:rPr>
                        <a:t>Hong Kong </a:t>
                      </a:r>
                    </a:p>
                  </a:txBody>
                  <a:tcPr marL="115200" marR="115200" marT="39600" marB="39600" anchor="b"/>
                </a:tc>
                <a:tc>
                  <a:txBody>
                    <a:bodyPr/>
                    <a:lstStyle/>
                    <a:p>
                      <a:pPr algn="ctr" fontAlgn="b"/>
                      <a:r>
                        <a:rPr lang="en-CA" sz="1200" b="0" i="0" u="none" strike="noStrike" cap="none" dirty="0">
                          <a:solidFill>
                            <a:schemeClr val="dk1"/>
                          </a:solidFill>
                          <a:effectLst/>
                          <a:latin typeface="Calibri"/>
                          <a:cs typeface="Calibri"/>
                          <a:sym typeface="Arial"/>
                        </a:rPr>
                        <a:t>4</a:t>
                      </a:r>
                    </a:p>
                  </a:txBody>
                  <a:tcPr marL="9525" marR="9525" marT="9525" marB="0" anchor="b"/>
                </a:tc>
                <a:extLst>
                  <a:ext uri="{0D108BD9-81ED-4DB2-BD59-A6C34878D82A}">
                    <a16:rowId xmlns:a16="http://schemas.microsoft.com/office/drawing/2014/main" val="2162170036"/>
                  </a:ext>
                </a:extLst>
              </a:tr>
              <a:tr h="251602">
                <a:tc>
                  <a:txBody>
                    <a:bodyPr/>
                    <a:lstStyle/>
                    <a:p>
                      <a:pPr>
                        <a:lnSpc>
                          <a:spcPts val="1680"/>
                        </a:lnSpc>
                        <a:spcAft>
                          <a:spcPts val="0"/>
                        </a:spcAft>
                      </a:pPr>
                      <a:r>
                        <a:rPr lang="en-US" sz="1200" b="1" i="0" u="none" strike="noStrike" cap="none" dirty="0">
                          <a:solidFill>
                            <a:schemeClr val="lt1"/>
                          </a:solidFill>
                          <a:effectLst/>
                          <a:latin typeface="Calibri"/>
                          <a:ea typeface="Calibri" panose="020F0502020204030204" pitchFamily="34" charset="0"/>
                          <a:cs typeface="Calibri"/>
                          <a:sym typeface="Arial"/>
                        </a:rPr>
                        <a:t>Taiwan</a:t>
                      </a:r>
                      <a:endParaRPr lang="en-CA" sz="1200" b="1" i="0" u="none" strike="noStrike" cap="none" dirty="0">
                        <a:solidFill>
                          <a:schemeClr val="lt1"/>
                        </a:solidFill>
                        <a:effectLst/>
                        <a:latin typeface="Calibri"/>
                        <a:ea typeface="Calibri" panose="020F0502020204030204" pitchFamily="34" charset="0"/>
                        <a:cs typeface="Calibri"/>
                        <a:sym typeface="Arial"/>
                      </a:endParaRPr>
                    </a:p>
                  </a:txBody>
                  <a:tcPr marL="133350" marR="133350" marT="47625" marB="47625" anchor="b"/>
                </a:tc>
                <a:tc>
                  <a:txBody>
                    <a:bodyPr/>
                    <a:lstStyle/>
                    <a:p>
                      <a:pPr marR="0" algn="ctr" rtl="0">
                        <a:lnSpc>
                          <a:spcPts val="1680"/>
                        </a:lnSpc>
                        <a:spcBef>
                          <a:spcPts val="0"/>
                        </a:spcBef>
                        <a:spcAft>
                          <a:spcPts val="0"/>
                        </a:spcAft>
                        <a:buClr>
                          <a:srgbClr val="000000"/>
                        </a:buClr>
                        <a:buFont typeface="Arial"/>
                      </a:pPr>
                      <a:r>
                        <a:rPr lang="en-US" sz="1200" b="0" i="0" u="none" strike="noStrike" cap="none" dirty="0">
                          <a:solidFill>
                            <a:schemeClr val="dk1"/>
                          </a:solidFill>
                          <a:effectLst/>
                          <a:latin typeface="Calibri"/>
                          <a:ea typeface="Calibri" panose="020F0502020204030204" pitchFamily="34" charset="0"/>
                          <a:cs typeface="Calibri"/>
                          <a:sym typeface="Arial"/>
                        </a:rPr>
                        <a:t>4</a:t>
                      </a:r>
                      <a:endParaRPr lang="en-CA" sz="1200" b="0" i="0" u="none" strike="noStrike" cap="none" dirty="0">
                        <a:solidFill>
                          <a:schemeClr val="dk1"/>
                        </a:solidFill>
                        <a:effectLst/>
                        <a:latin typeface="Calibri"/>
                        <a:ea typeface="Calibri" panose="020F0502020204030204" pitchFamily="34" charset="0"/>
                        <a:cs typeface="Calibri"/>
                        <a:sym typeface="Arial"/>
                      </a:endParaRPr>
                    </a:p>
                  </a:txBody>
                  <a:tcPr marL="133350" marR="133350" marT="47625" marB="47625" anchor="b"/>
                </a:tc>
                <a:extLst>
                  <a:ext uri="{0D108BD9-81ED-4DB2-BD59-A6C34878D82A}">
                    <a16:rowId xmlns:a16="http://schemas.microsoft.com/office/drawing/2014/main" val="2431563682"/>
                  </a:ext>
                </a:extLst>
              </a:tr>
            </a:tbl>
          </a:graphicData>
        </a:graphic>
      </p:graphicFrame>
      <p:graphicFrame>
        <p:nvGraphicFramePr>
          <p:cNvPr id="7" name="Table 6">
            <a:extLst>
              <a:ext uri="{FF2B5EF4-FFF2-40B4-BE49-F238E27FC236}">
                <a16:creationId xmlns:a16="http://schemas.microsoft.com/office/drawing/2014/main" id="{657FBF75-1A21-4016-8C1E-DF0DD6064C83}"/>
              </a:ext>
            </a:extLst>
          </p:cNvPr>
          <p:cNvGraphicFramePr>
            <a:graphicFrameLocks noGrp="1"/>
          </p:cNvGraphicFramePr>
          <p:nvPr>
            <p:extLst>
              <p:ext uri="{D42A27DB-BD31-4B8C-83A1-F6EECF244321}">
                <p14:modId xmlns:p14="http://schemas.microsoft.com/office/powerpoint/2010/main" val="1353432945"/>
              </p:ext>
            </p:extLst>
          </p:nvPr>
        </p:nvGraphicFramePr>
        <p:xfrm>
          <a:off x="6317091" y="1308337"/>
          <a:ext cx="3981006" cy="4364499"/>
        </p:xfrm>
        <a:graphic>
          <a:graphicData uri="http://schemas.openxmlformats.org/drawingml/2006/table">
            <a:tbl>
              <a:tblPr firstRow="1" firstCol="1" bandRow="1">
                <a:tableStyleId>{2C80F905-68D4-4602-A62E-820746BEAC3E}</a:tableStyleId>
              </a:tblPr>
              <a:tblGrid>
                <a:gridCol w="1990503">
                  <a:extLst>
                    <a:ext uri="{9D8B030D-6E8A-4147-A177-3AD203B41FA5}">
                      <a16:colId xmlns:a16="http://schemas.microsoft.com/office/drawing/2014/main" val="3157097952"/>
                    </a:ext>
                  </a:extLst>
                </a:gridCol>
                <a:gridCol w="1990503">
                  <a:extLst>
                    <a:ext uri="{9D8B030D-6E8A-4147-A177-3AD203B41FA5}">
                      <a16:colId xmlns:a16="http://schemas.microsoft.com/office/drawing/2014/main" val="3515849361"/>
                    </a:ext>
                  </a:extLst>
                </a:gridCol>
              </a:tblGrid>
              <a:tr h="685719">
                <a:tc>
                  <a:txBody>
                    <a:bodyPr/>
                    <a:lstStyle/>
                    <a:p>
                      <a:pPr marR="0" algn="l" rtl="0">
                        <a:lnSpc>
                          <a:spcPct val="107000"/>
                        </a:lnSpc>
                        <a:spcBef>
                          <a:spcPts val="600"/>
                        </a:spcBef>
                        <a:spcAft>
                          <a:spcPts val="3000"/>
                        </a:spcAft>
                        <a:buClr>
                          <a:srgbClr val="000000"/>
                        </a:buClr>
                        <a:buFont typeface="Arial"/>
                      </a:pPr>
                      <a:r>
                        <a:rPr lang="en-US" sz="1300" b="1" i="0" u="none" strike="noStrike" cap="all" dirty="0">
                          <a:solidFill>
                            <a:schemeClr val="lt1"/>
                          </a:solidFill>
                          <a:effectLst/>
                          <a:latin typeface="Calibri"/>
                          <a:cs typeface="Calibri"/>
                          <a:sym typeface="Arial"/>
                        </a:rPr>
                        <a:t>COUNTRY</a:t>
                      </a:r>
                      <a:endParaRPr lang="en-CA" sz="1300" b="1" i="0" u="none" strike="noStrike" cap="all" dirty="0">
                        <a:solidFill>
                          <a:schemeClr val="lt1"/>
                        </a:solidFill>
                        <a:effectLst/>
                        <a:latin typeface="Calibri"/>
                        <a:ea typeface="Calibri" panose="020F0502020204030204" pitchFamily="34" charset="0"/>
                        <a:cs typeface="Calibri"/>
                        <a:sym typeface="Arial"/>
                      </a:endParaRPr>
                    </a:p>
                  </a:txBody>
                  <a:tcPr marL="114093" marR="114093" marT="122242" marB="105943" anchor="ctr"/>
                </a:tc>
                <a:tc>
                  <a:txBody>
                    <a:bodyPr/>
                    <a:lstStyle/>
                    <a:p>
                      <a:pPr marR="0" algn="l" rtl="0">
                        <a:lnSpc>
                          <a:spcPct val="107000"/>
                        </a:lnSpc>
                        <a:spcBef>
                          <a:spcPts val="600"/>
                        </a:spcBef>
                        <a:spcAft>
                          <a:spcPts val="3000"/>
                        </a:spcAft>
                        <a:buClr>
                          <a:srgbClr val="000000"/>
                        </a:buClr>
                        <a:buFont typeface="Arial"/>
                      </a:pPr>
                      <a:r>
                        <a:rPr lang="en-US" sz="1300" b="1" i="0" u="none" strike="noStrike" cap="all" dirty="0">
                          <a:solidFill>
                            <a:schemeClr val="lt1"/>
                          </a:solidFill>
                          <a:effectLst/>
                          <a:latin typeface="Calibri"/>
                          <a:cs typeface="Calibri"/>
                          <a:sym typeface="Arial"/>
                        </a:rPr>
                        <a:t># OF CLEAN200 COMPANIES</a:t>
                      </a:r>
                      <a:endParaRPr lang="en-CA" sz="1300" b="1" i="0" u="none" strike="noStrike" cap="all" dirty="0">
                        <a:solidFill>
                          <a:schemeClr val="lt1"/>
                        </a:solidFill>
                        <a:effectLst/>
                        <a:latin typeface="Calibri"/>
                        <a:ea typeface="Calibri" panose="020F0502020204030204" pitchFamily="34" charset="0"/>
                        <a:cs typeface="Calibri"/>
                        <a:sym typeface="Arial"/>
                      </a:endParaRPr>
                    </a:p>
                  </a:txBody>
                  <a:tcPr marL="114093" marR="114093" marT="122242" marB="105943" anchor="ctr"/>
                </a:tc>
                <a:extLst>
                  <a:ext uri="{0D108BD9-81ED-4DB2-BD59-A6C34878D82A}">
                    <a16:rowId xmlns:a16="http://schemas.microsoft.com/office/drawing/2014/main" val="1595054485"/>
                  </a:ext>
                </a:extLst>
              </a:tr>
              <a:tr h="306565">
                <a:tc>
                  <a:txBody>
                    <a:bodyPr/>
                    <a:lstStyle/>
                    <a:p>
                      <a:pPr>
                        <a:lnSpc>
                          <a:spcPts val="1680"/>
                        </a:lnSpc>
                        <a:spcAft>
                          <a:spcPts val="0"/>
                        </a:spcAft>
                      </a:pPr>
                      <a:r>
                        <a:rPr lang="en-US" sz="1200" b="1" i="0" u="none" strike="noStrike" cap="none" dirty="0">
                          <a:solidFill>
                            <a:schemeClr val="lt1"/>
                          </a:solidFill>
                          <a:effectLst/>
                          <a:latin typeface="Calibri"/>
                          <a:ea typeface="Calibri" panose="020F0502020204030204" pitchFamily="34" charset="0"/>
                          <a:cs typeface="Calibri"/>
                          <a:sym typeface="Arial"/>
                        </a:rPr>
                        <a:t>Ireland; Republic of</a:t>
                      </a:r>
                      <a:endParaRPr lang="en-CA" sz="1200" b="1" i="0" u="none" strike="noStrike" cap="none" dirty="0">
                        <a:solidFill>
                          <a:schemeClr val="lt1"/>
                        </a:solidFill>
                        <a:effectLst/>
                        <a:latin typeface="Calibri"/>
                        <a:ea typeface="Calibri" panose="020F0502020204030204" pitchFamily="34" charset="0"/>
                        <a:cs typeface="Calibri"/>
                        <a:sym typeface="Arial"/>
                      </a:endParaRPr>
                    </a:p>
                  </a:txBody>
                  <a:tcPr marL="133350" marR="133350" marT="47625" marB="47625" anchor="b"/>
                </a:tc>
                <a:tc>
                  <a:txBody>
                    <a:bodyPr/>
                    <a:lstStyle/>
                    <a:p>
                      <a:pPr marR="0" algn="ctr" rtl="0">
                        <a:lnSpc>
                          <a:spcPts val="1680"/>
                        </a:lnSpc>
                        <a:spcBef>
                          <a:spcPts val="0"/>
                        </a:spcBef>
                        <a:spcAft>
                          <a:spcPts val="0"/>
                        </a:spcAft>
                        <a:buClr>
                          <a:srgbClr val="000000"/>
                        </a:buClr>
                        <a:buFont typeface="Arial"/>
                      </a:pPr>
                      <a:r>
                        <a:rPr lang="en-US" sz="1200" b="0" i="0" u="none" strike="noStrike" cap="none" dirty="0">
                          <a:solidFill>
                            <a:schemeClr val="dk1"/>
                          </a:solidFill>
                          <a:effectLst/>
                          <a:latin typeface="Calibri"/>
                          <a:ea typeface="Calibri" panose="020F0502020204030204" pitchFamily="34" charset="0"/>
                          <a:cs typeface="Calibri"/>
                          <a:sym typeface="Arial"/>
                        </a:rPr>
                        <a:t>4</a:t>
                      </a:r>
                      <a:endParaRPr lang="en-CA" sz="1200" b="0" i="0" u="none" strike="noStrike" cap="none" dirty="0">
                        <a:solidFill>
                          <a:schemeClr val="dk1"/>
                        </a:solidFill>
                        <a:effectLst/>
                        <a:latin typeface="Calibri"/>
                        <a:ea typeface="Calibri" panose="020F0502020204030204" pitchFamily="34" charset="0"/>
                        <a:cs typeface="Calibri"/>
                        <a:sym typeface="Arial"/>
                      </a:endParaRPr>
                    </a:p>
                  </a:txBody>
                  <a:tcPr marL="133350" marR="133350" marT="47625" marB="47625" anchor="b"/>
                </a:tc>
                <a:extLst>
                  <a:ext uri="{0D108BD9-81ED-4DB2-BD59-A6C34878D82A}">
                    <a16:rowId xmlns:a16="http://schemas.microsoft.com/office/drawing/2014/main" val="2517895072"/>
                  </a:ext>
                </a:extLst>
              </a:tr>
              <a:tr h="306565">
                <a:tc>
                  <a:txBody>
                    <a:bodyPr/>
                    <a:lstStyle/>
                    <a:p>
                      <a:pPr algn="l" fontAlgn="b"/>
                      <a:r>
                        <a:rPr lang="en-CA" sz="1200" b="1" i="0" u="none" strike="noStrike" cap="none" dirty="0">
                          <a:solidFill>
                            <a:schemeClr val="lt1"/>
                          </a:solidFill>
                          <a:effectLst/>
                          <a:latin typeface="Calibri"/>
                          <a:cs typeface="Calibri"/>
                          <a:sym typeface="Arial"/>
                        </a:rPr>
                        <a:t>Denmark </a:t>
                      </a:r>
                    </a:p>
                  </a:txBody>
                  <a:tcPr marL="115200" marR="115200" marT="39600" marB="39600" anchor="b"/>
                </a:tc>
                <a:tc>
                  <a:txBody>
                    <a:bodyPr/>
                    <a:lstStyle/>
                    <a:p>
                      <a:pPr marR="0" algn="ctr" rtl="0" fontAlgn="b">
                        <a:lnSpc>
                          <a:spcPts val="1680"/>
                        </a:lnSpc>
                        <a:spcBef>
                          <a:spcPts val="0"/>
                        </a:spcBef>
                        <a:spcAft>
                          <a:spcPts val="0"/>
                        </a:spcAft>
                        <a:buClr>
                          <a:srgbClr val="000000"/>
                        </a:buClr>
                        <a:buFont typeface="Arial"/>
                      </a:pPr>
                      <a:r>
                        <a:rPr lang="en-CA" sz="1200" b="0" i="0" u="none" strike="noStrike" cap="none" dirty="0">
                          <a:solidFill>
                            <a:schemeClr val="dk1"/>
                          </a:solidFill>
                          <a:effectLst/>
                          <a:latin typeface="Calibri"/>
                          <a:cs typeface="Calibri"/>
                          <a:sym typeface="Arial"/>
                        </a:rPr>
                        <a:t>4</a:t>
                      </a:r>
                    </a:p>
                  </a:txBody>
                  <a:tcPr marL="9525" marR="9525" marT="9525" marB="0" anchor="b"/>
                </a:tc>
                <a:extLst>
                  <a:ext uri="{0D108BD9-81ED-4DB2-BD59-A6C34878D82A}">
                    <a16:rowId xmlns:a16="http://schemas.microsoft.com/office/drawing/2014/main" val="1084676618"/>
                  </a:ext>
                </a:extLst>
              </a:tr>
              <a:tr h="306565">
                <a:tc>
                  <a:txBody>
                    <a:bodyPr/>
                    <a:lstStyle/>
                    <a:p>
                      <a:pPr algn="l" fontAlgn="b"/>
                      <a:r>
                        <a:rPr lang="en-CA" sz="1200" b="1" i="0" u="none" strike="noStrike" cap="none" dirty="0">
                          <a:solidFill>
                            <a:schemeClr val="lt1"/>
                          </a:solidFill>
                          <a:effectLst/>
                          <a:latin typeface="Calibri"/>
                          <a:cs typeface="Calibri"/>
                          <a:sym typeface="Arial"/>
                        </a:rPr>
                        <a:t>India </a:t>
                      </a:r>
                    </a:p>
                  </a:txBody>
                  <a:tcPr marL="115200" marR="115200" marT="39600" marB="39600" anchor="b"/>
                </a:tc>
                <a:tc>
                  <a:txBody>
                    <a:bodyPr/>
                    <a:lstStyle/>
                    <a:p>
                      <a:pPr marR="0" algn="ctr" rtl="0" fontAlgn="b">
                        <a:lnSpc>
                          <a:spcPts val="1680"/>
                        </a:lnSpc>
                        <a:spcBef>
                          <a:spcPts val="0"/>
                        </a:spcBef>
                        <a:spcAft>
                          <a:spcPts val="0"/>
                        </a:spcAft>
                        <a:buClr>
                          <a:srgbClr val="000000"/>
                        </a:buClr>
                        <a:buFont typeface="Arial"/>
                      </a:pPr>
                      <a:r>
                        <a:rPr lang="en-CA" sz="1200" b="0" i="0" u="none" strike="noStrike" cap="none" dirty="0">
                          <a:solidFill>
                            <a:schemeClr val="dk1"/>
                          </a:solidFill>
                          <a:effectLst/>
                          <a:latin typeface="Calibri"/>
                          <a:cs typeface="Calibri"/>
                          <a:sym typeface="Arial"/>
                        </a:rPr>
                        <a:t>4</a:t>
                      </a:r>
                    </a:p>
                  </a:txBody>
                  <a:tcPr marL="9525" marR="9525" marT="9525" marB="0" anchor="b"/>
                </a:tc>
                <a:extLst>
                  <a:ext uri="{0D108BD9-81ED-4DB2-BD59-A6C34878D82A}">
                    <a16:rowId xmlns:a16="http://schemas.microsoft.com/office/drawing/2014/main" val="3770271808"/>
                  </a:ext>
                </a:extLst>
              </a:tr>
              <a:tr h="306565">
                <a:tc>
                  <a:txBody>
                    <a:bodyPr/>
                    <a:lstStyle/>
                    <a:p>
                      <a:pPr algn="l" fontAlgn="b"/>
                      <a:r>
                        <a:rPr lang="en-CA" sz="1200" b="1" i="0" u="none" strike="noStrike" cap="none" dirty="0">
                          <a:solidFill>
                            <a:schemeClr val="lt1"/>
                          </a:solidFill>
                          <a:effectLst/>
                          <a:latin typeface="Calibri"/>
                          <a:cs typeface="Calibri"/>
                          <a:sym typeface="Arial"/>
                        </a:rPr>
                        <a:t>Spain </a:t>
                      </a:r>
                    </a:p>
                  </a:txBody>
                  <a:tcPr marL="115200" marR="115200" marT="39600" marB="39600" anchor="b"/>
                </a:tc>
                <a:tc>
                  <a:txBody>
                    <a:bodyPr/>
                    <a:lstStyle/>
                    <a:p>
                      <a:pPr marR="0" algn="ctr" rtl="0" fontAlgn="b">
                        <a:lnSpc>
                          <a:spcPts val="1680"/>
                        </a:lnSpc>
                        <a:spcBef>
                          <a:spcPts val="0"/>
                        </a:spcBef>
                        <a:spcAft>
                          <a:spcPts val="0"/>
                        </a:spcAft>
                        <a:buClr>
                          <a:srgbClr val="000000"/>
                        </a:buClr>
                        <a:buFont typeface="Arial"/>
                      </a:pPr>
                      <a:r>
                        <a:rPr lang="en-CA" sz="1200" b="0" i="0" u="none" strike="noStrike" cap="none" dirty="0">
                          <a:solidFill>
                            <a:schemeClr val="dk1"/>
                          </a:solidFill>
                          <a:effectLst/>
                          <a:latin typeface="Calibri"/>
                          <a:cs typeface="Calibri"/>
                          <a:sym typeface="Arial"/>
                        </a:rPr>
                        <a:t>3</a:t>
                      </a:r>
                    </a:p>
                  </a:txBody>
                  <a:tcPr marL="9525" marR="9525" marT="9525" marB="0" anchor="b"/>
                </a:tc>
                <a:extLst>
                  <a:ext uri="{0D108BD9-81ED-4DB2-BD59-A6C34878D82A}">
                    <a16:rowId xmlns:a16="http://schemas.microsoft.com/office/drawing/2014/main" val="2409798954"/>
                  </a:ext>
                </a:extLst>
              </a:tr>
              <a:tr h="306565">
                <a:tc>
                  <a:txBody>
                    <a:bodyPr/>
                    <a:lstStyle/>
                    <a:p>
                      <a:pPr algn="l" fontAlgn="b"/>
                      <a:r>
                        <a:rPr lang="en-CA" sz="1200" b="1" i="0" u="none" strike="noStrike" cap="none" dirty="0">
                          <a:solidFill>
                            <a:schemeClr val="lt1"/>
                          </a:solidFill>
                          <a:effectLst/>
                          <a:latin typeface="Calibri"/>
                          <a:cs typeface="Calibri"/>
                          <a:sym typeface="Arial"/>
                        </a:rPr>
                        <a:t>Brazil </a:t>
                      </a:r>
                    </a:p>
                  </a:txBody>
                  <a:tcPr marL="115200" marR="115200" marT="39600" marB="39600" anchor="b"/>
                </a:tc>
                <a:tc>
                  <a:txBody>
                    <a:bodyPr/>
                    <a:lstStyle/>
                    <a:p>
                      <a:pPr marR="0" algn="ctr" rtl="0" fontAlgn="b">
                        <a:lnSpc>
                          <a:spcPts val="1680"/>
                        </a:lnSpc>
                        <a:spcBef>
                          <a:spcPts val="0"/>
                        </a:spcBef>
                        <a:spcAft>
                          <a:spcPts val="0"/>
                        </a:spcAft>
                        <a:buClr>
                          <a:srgbClr val="000000"/>
                        </a:buClr>
                        <a:buFont typeface="Arial"/>
                      </a:pPr>
                      <a:r>
                        <a:rPr lang="en-CA" sz="1200" b="0" i="0" u="none" strike="noStrike" cap="none" dirty="0">
                          <a:solidFill>
                            <a:schemeClr val="dk1"/>
                          </a:solidFill>
                          <a:effectLst/>
                          <a:latin typeface="Calibri"/>
                          <a:cs typeface="Calibri"/>
                          <a:sym typeface="Arial"/>
                        </a:rPr>
                        <a:t>3</a:t>
                      </a:r>
                    </a:p>
                  </a:txBody>
                  <a:tcPr marL="9525" marR="9525" marT="9525" marB="0" anchor="b"/>
                </a:tc>
                <a:extLst>
                  <a:ext uri="{0D108BD9-81ED-4DB2-BD59-A6C34878D82A}">
                    <a16:rowId xmlns:a16="http://schemas.microsoft.com/office/drawing/2014/main" val="4092207726"/>
                  </a:ext>
                </a:extLst>
              </a:tr>
              <a:tr h="306565">
                <a:tc>
                  <a:txBody>
                    <a:bodyPr/>
                    <a:lstStyle/>
                    <a:p>
                      <a:pPr algn="l" fontAlgn="b"/>
                      <a:r>
                        <a:rPr lang="en-CA" sz="1200" b="1" i="0" u="none" strike="noStrike" cap="none" dirty="0">
                          <a:solidFill>
                            <a:schemeClr val="lt1"/>
                          </a:solidFill>
                          <a:effectLst/>
                          <a:latin typeface="Calibri"/>
                          <a:cs typeface="Calibri"/>
                          <a:sym typeface="Arial"/>
                        </a:rPr>
                        <a:t>Singapore </a:t>
                      </a:r>
                    </a:p>
                  </a:txBody>
                  <a:tcPr marL="115200" marR="115200" marT="39600" marB="39600" anchor="b"/>
                </a:tc>
                <a:tc>
                  <a:txBody>
                    <a:bodyPr/>
                    <a:lstStyle/>
                    <a:p>
                      <a:pPr marR="0" algn="ctr" rtl="0" fontAlgn="b">
                        <a:lnSpc>
                          <a:spcPts val="1680"/>
                        </a:lnSpc>
                        <a:spcBef>
                          <a:spcPts val="0"/>
                        </a:spcBef>
                        <a:spcAft>
                          <a:spcPts val="0"/>
                        </a:spcAft>
                        <a:buClr>
                          <a:srgbClr val="000000"/>
                        </a:buClr>
                        <a:buFont typeface="Arial"/>
                      </a:pPr>
                      <a:r>
                        <a:rPr lang="en-CA" sz="1200" b="0" i="0" u="none" strike="noStrike" cap="none" dirty="0">
                          <a:solidFill>
                            <a:schemeClr val="dk1"/>
                          </a:solidFill>
                          <a:effectLst/>
                          <a:latin typeface="Calibri"/>
                          <a:cs typeface="Calibri"/>
                          <a:sym typeface="Arial"/>
                        </a:rPr>
                        <a:t>3</a:t>
                      </a:r>
                    </a:p>
                  </a:txBody>
                  <a:tcPr marL="9525" marR="9525" marT="9525" marB="0" anchor="b"/>
                </a:tc>
                <a:extLst>
                  <a:ext uri="{0D108BD9-81ED-4DB2-BD59-A6C34878D82A}">
                    <a16:rowId xmlns:a16="http://schemas.microsoft.com/office/drawing/2014/main" val="2466501808"/>
                  </a:ext>
                </a:extLst>
              </a:tr>
              <a:tr h="306565">
                <a:tc>
                  <a:txBody>
                    <a:bodyPr/>
                    <a:lstStyle/>
                    <a:p>
                      <a:pPr algn="l" fontAlgn="b"/>
                      <a:r>
                        <a:rPr lang="en-CA" sz="1200" b="1" i="0" u="none" strike="noStrike" cap="none" dirty="0">
                          <a:solidFill>
                            <a:schemeClr val="lt1"/>
                          </a:solidFill>
                          <a:effectLst/>
                          <a:latin typeface="Calibri"/>
                          <a:cs typeface="Calibri"/>
                          <a:sym typeface="Arial"/>
                        </a:rPr>
                        <a:t>Belgium </a:t>
                      </a:r>
                    </a:p>
                  </a:txBody>
                  <a:tcPr marL="115200" marR="115200" marT="39600" marB="39600" anchor="b"/>
                </a:tc>
                <a:tc>
                  <a:txBody>
                    <a:bodyPr/>
                    <a:lstStyle/>
                    <a:p>
                      <a:pPr marR="0" algn="ctr" rtl="0" fontAlgn="b">
                        <a:lnSpc>
                          <a:spcPts val="1680"/>
                        </a:lnSpc>
                        <a:spcBef>
                          <a:spcPts val="0"/>
                        </a:spcBef>
                        <a:spcAft>
                          <a:spcPts val="0"/>
                        </a:spcAft>
                        <a:buClr>
                          <a:srgbClr val="000000"/>
                        </a:buClr>
                        <a:buFont typeface="Arial"/>
                      </a:pPr>
                      <a:r>
                        <a:rPr lang="en-CA" sz="1200" b="0" i="0" u="none" strike="noStrike" cap="none" dirty="0">
                          <a:solidFill>
                            <a:schemeClr val="dk1"/>
                          </a:solidFill>
                          <a:effectLst/>
                          <a:latin typeface="Calibri"/>
                          <a:cs typeface="Calibri"/>
                          <a:sym typeface="Arial"/>
                        </a:rPr>
                        <a:t>2</a:t>
                      </a:r>
                    </a:p>
                  </a:txBody>
                  <a:tcPr marL="9525" marR="9525" marT="9525" marB="0" anchor="b"/>
                </a:tc>
                <a:extLst>
                  <a:ext uri="{0D108BD9-81ED-4DB2-BD59-A6C34878D82A}">
                    <a16:rowId xmlns:a16="http://schemas.microsoft.com/office/drawing/2014/main" val="3868115876"/>
                  </a:ext>
                </a:extLst>
              </a:tr>
              <a:tr h="306565">
                <a:tc>
                  <a:txBody>
                    <a:bodyPr/>
                    <a:lstStyle/>
                    <a:p>
                      <a:pPr algn="l" fontAlgn="b"/>
                      <a:r>
                        <a:rPr lang="en-CA" sz="1200" b="1" i="0" u="none" strike="noStrike" cap="none" dirty="0">
                          <a:solidFill>
                            <a:schemeClr val="lt1"/>
                          </a:solidFill>
                          <a:effectLst/>
                          <a:latin typeface="Calibri"/>
                          <a:cs typeface="Calibri"/>
                          <a:sym typeface="Arial"/>
                        </a:rPr>
                        <a:t>Austria </a:t>
                      </a:r>
                    </a:p>
                  </a:txBody>
                  <a:tcPr marL="115200" marR="115200" marT="39600" marB="39600" anchor="b"/>
                </a:tc>
                <a:tc>
                  <a:txBody>
                    <a:bodyPr/>
                    <a:lstStyle/>
                    <a:p>
                      <a:pPr marR="0" algn="ctr" rtl="0" fontAlgn="b">
                        <a:lnSpc>
                          <a:spcPts val="1680"/>
                        </a:lnSpc>
                        <a:spcBef>
                          <a:spcPts val="0"/>
                        </a:spcBef>
                        <a:spcAft>
                          <a:spcPts val="0"/>
                        </a:spcAft>
                        <a:buClr>
                          <a:srgbClr val="000000"/>
                        </a:buClr>
                        <a:buFont typeface="Arial"/>
                      </a:pPr>
                      <a:r>
                        <a:rPr lang="en-CA" sz="1200" b="0" i="0" u="none" strike="noStrike" cap="none" dirty="0">
                          <a:solidFill>
                            <a:schemeClr val="dk1"/>
                          </a:solidFill>
                          <a:effectLst/>
                          <a:latin typeface="Calibri"/>
                          <a:cs typeface="Calibri"/>
                          <a:sym typeface="Arial"/>
                        </a:rPr>
                        <a:t>2</a:t>
                      </a:r>
                    </a:p>
                  </a:txBody>
                  <a:tcPr marL="9525" marR="9525" marT="9525" marB="0" anchor="b"/>
                </a:tc>
                <a:extLst>
                  <a:ext uri="{0D108BD9-81ED-4DB2-BD59-A6C34878D82A}">
                    <a16:rowId xmlns:a16="http://schemas.microsoft.com/office/drawing/2014/main" val="992185998"/>
                  </a:ext>
                </a:extLst>
              </a:tr>
              <a:tr h="306565">
                <a:tc>
                  <a:txBody>
                    <a:bodyPr/>
                    <a:lstStyle/>
                    <a:p>
                      <a:pPr algn="l" fontAlgn="b"/>
                      <a:r>
                        <a:rPr lang="en-CA" sz="1200" b="1" i="0" u="none" strike="noStrike" cap="none" dirty="0">
                          <a:solidFill>
                            <a:schemeClr val="lt1"/>
                          </a:solidFill>
                          <a:effectLst/>
                          <a:latin typeface="Calibri"/>
                          <a:cs typeface="Calibri"/>
                          <a:sym typeface="Arial"/>
                        </a:rPr>
                        <a:t>Australia</a:t>
                      </a:r>
                    </a:p>
                  </a:txBody>
                  <a:tcPr marL="115200" marR="115200" marT="39600" marB="39600" anchor="b"/>
                </a:tc>
                <a:tc>
                  <a:txBody>
                    <a:bodyPr/>
                    <a:lstStyle/>
                    <a:p>
                      <a:pPr marR="0" algn="ctr" rtl="0" fontAlgn="b">
                        <a:lnSpc>
                          <a:spcPts val="1680"/>
                        </a:lnSpc>
                        <a:spcBef>
                          <a:spcPts val="0"/>
                        </a:spcBef>
                        <a:spcAft>
                          <a:spcPts val="0"/>
                        </a:spcAft>
                        <a:buClr>
                          <a:srgbClr val="000000"/>
                        </a:buClr>
                        <a:buFont typeface="Arial"/>
                      </a:pPr>
                      <a:r>
                        <a:rPr lang="en-CA" sz="1200" b="0" i="0" u="none" strike="noStrike" cap="none" dirty="0">
                          <a:solidFill>
                            <a:schemeClr val="dk1"/>
                          </a:solidFill>
                          <a:effectLst/>
                          <a:latin typeface="Calibri"/>
                          <a:cs typeface="Calibri"/>
                          <a:sym typeface="Arial"/>
                        </a:rPr>
                        <a:t>2</a:t>
                      </a:r>
                    </a:p>
                  </a:txBody>
                  <a:tcPr marL="9525" marR="9525" marT="9525" marB="0" anchor="b"/>
                </a:tc>
                <a:extLst>
                  <a:ext uri="{0D108BD9-81ED-4DB2-BD59-A6C34878D82A}">
                    <a16:rowId xmlns:a16="http://schemas.microsoft.com/office/drawing/2014/main" val="2399605645"/>
                  </a:ext>
                </a:extLst>
              </a:tr>
              <a:tr h="306565">
                <a:tc>
                  <a:txBody>
                    <a:bodyPr/>
                    <a:lstStyle/>
                    <a:p>
                      <a:pPr algn="l" fontAlgn="b"/>
                      <a:r>
                        <a:rPr lang="en-CA" sz="1200" b="1" i="0" u="none" strike="noStrike" cap="none" dirty="0">
                          <a:solidFill>
                            <a:schemeClr val="lt1"/>
                          </a:solidFill>
                          <a:effectLst/>
                          <a:latin typeface="Calibri"/>
                          <a:cs typeface="Calibri"/>
                          <a:sym typeface="Arial"/>
                        </a:rPr>
                        <a:t>Italy </a:t>
                      </a:r>
                    </a:p>
                  </a:txBody>
                  <a:tcPr marL="115200" marR="115200" marT="39600" marB="39600" anchor="b"/>
                </a:tc>
                <a:tc>
                  <a:txBody>
                    <a:bodyPr/>
                    <a:lstStyle/>
                    <a:p>
                      <a:pPr marR="0" algn="ctr" rtl="0" fontAlgn="b">
                        <a:lnSpc>
                          <a:spcPts val="1680"/>
                        </a:lnSpc>
                        <a:spcBef>
                          <a:spcPts val="0"/>
                        </a:spcBef>
                        <a:spcAft>
                          <a:spcPts val="0"/>
                        </a:spcAft>
                        <a:buClr>
                          <a:srgbClr val="000000"/>
                        </a:buClr>
                        <a:buFont typeface="Arial"/>
                      </a:pPr>
                      <a:r>
                        <a:rPr lang="en-CA" sz="1200" b="0" i="0" u="none" strike="noStrike" cap="none" dirty="0">
                          <a:solidFill>
                            <a:schemeClr val="dk1"/>
                          </a:solidFill>
                          <a:effectLst/>
                          <a:latin typeface="Calibri"/>
                          <a:cs typeface="Calibri"/>
                          <a:sym typeface="Arial"/>
                        </a:rPr>
                        <a:t>1</a:t>
                      </a:r>
                    </a:p>
                  </a:txBody>
                  <a:tcPr marL="9525" marR="9525" marT="9525" marB="0" anchor="b"/>
                </a:tc>
                <a:extLst>
                  <a:ext uri="{0D108BD9-81ED-4DB2-BD59-A6C34878D82A}">
                    <a16:rowId xmlns:a16="http://schemas.microsoft.com/office/drawing/2014/main" val="229379251"/>
                  </a:ext>
                </a:extLst>
              </a:tr>
              <a:tr h="306565">
                <a:tc>
                  <a:txBody>
                    <a:bodyPr/>
                    <a:lstStyle/>
                    <a:p>
                      <a:pPr algn="l" fontAlgn="b"/>
                      <a:r>
                        <a:rPr lang="en-CA" sz="1200" b="1" i="0" u="none" strike="noStrike" cap="none" dirty="0">
                          <a:solidFill>
                            <a:schemeClr val="lt1"/>
                          </a:solidFill>
                          <a:effectLst/>
                          <a:latin typeface="Calibri"/>
                          <a:cs typeface="Calibri"/>
                          <a:sym typeface="Arial"/>
                        </a:rPr>
                        <a:t>Norway </a:t>
                      </a:r>
                    </a:p>
                  </a:txBody>
                  <a:tcPr marL="115200" marR="115200" marT="39600" marB="39600" anchor="b"/>
                </a:tc>
                <a:tc>
                  <a:txBody>
                    <a:bodyPr/>
                    <a:lstStyle/>
                    <a:p>
                      <a:pPr marR="0" algn="ctr" rtl="0" fontAlgn="b">
                        <a:lnSpc>
                          <a:spcPts val="1680"/>
                        </a:lnSpc>
                        <a:spcBef>
                          <a:spcPts val="0"/>
                        </a:spcBef>
                        <a:spcAft>
                          <a:spcPts val="0"/>
                        </a:spcAft>
                        <a:buClr>
                          <a:srgbClr val="000000"/>
                        </a:buClr>
                        <a:buFont typeface="Arial"/>
                      </a:pPr>
                      <a:r>
                        <a:rPr lang="en-CA" sz="1200" b="0" i="0" u="none" strike="noStrike" cap="none" dirty="0">
                          <a:solidFill>
                            <a:schemeClr val="dk1"/>
                          </a:solidFill>
                          <a:effectLst/>
                          <a:latin typeface="Calibri"/>
                          <a:cs typeface="Calibri"/>
                          <a:sym typeface="Arial"/>
                        </a:rPr>
                        <a:t>1</a:t>
                      </a:r>
                    </a:p>
                  </a:txBody>
                  <a:tcPr marL="9525" marR="9525" marT="9525" marB="0" anchor="b"/>
                </a:tc>
                <a:extLst>
                  <a:ext uri="{0D108BD9-81ED-4DB2-BD59-A6C34878D82A}">
                    <a16:rowId xmlns:a16="http://schemas.microsoft.com/office/drawing/2014/main" val="592414773"/>
                  </a:ext>
                </a:extLst>
              </a:tr>
              <a:tr h="306565">
                <a:tc>
                  <a:txBody>
                    <a:bodyPr/>
                    <a:lstStyle/>
                    <a:p>
                      <a:pPr algn="l" fontAlgn="b"/>
                      <a:r>
                        <a:rPr lang="en-CA" sz="1200" b="1" i="0" u="none" strike="noStrike" cap="none" dirty="0">
                          <a:solidFill>
                            <a:schemeClr val="lt1"/>
                          </a:solidFill>
                          <a:effectLst/>
                          <a:latin typeface="Calibri"/>
                          <a:cs typeface="Calibri"/>
                          <a:sym typeface="Arial"/>
                        </a:rPr>
                        <a:t>Turkey </a:t>
                      </a:r>
                    </a:p>
                  </a:txBody>
                  <a:tcPr marL="115200" marR="115200" marT="39600" marB="39600" anchor="b"/>
                </a:tc>
                <a:tc>
                  <a:txBody>
                    <a:bodyPr/>
                    <a:lstStyle/>
                    <a:p>
                      <a:pPr marR="0" algn="ctr" rtl="0" fontAlgn="b">
                        <a:lnSpc>
                          <a:spcPts val="1680"/>
                        </a:lnSpc>
                        <a:spcBef>
                          <a:spcPts val="0"/>
                        </a:spcBef>
                        <a:spcAft>
                          <a:spcPts val="0"/>
                        </a:spcAft>
                        <a:buClr>
                          <a:srgbClr val="000000"/>
                        </a:buClr>
                        <a:buFont typeface="Arial"/>
                      </a:pPr>
                      <a:r>
                        <a:rPr lang="en-CA" sz="1200" b="0" i="0" u="none" strike="noStrike" cap="none" dirty="0">
                          <a:solidFill>
                            <a:schemeClr val="dk1"/>
                          </a:solidFill>
                          <a:effectLst/>
                          <a:latin typeface="Calibri"/>
                          <a:cs typeface="Calibri"/>
                          <a:sym typeface="Arial"/>
                        </a:rPr>
                        <a:t>1</a:t>
                      </a:r>
                    </a:p>
                  </a:txBody>
                  <a:tcPr marL="9525" marR="9525" marT="9525" marB="0" anchor="b"/>
                </a:tc>
                <a:extLst>
                  <a:ext uri="{0D108BD9-81ED-4DB2-BD59-A6C34878D82A}">
                    <a16:rowId xmlns:a16="http://schemas.microsoft.com/office/drawing/2014/main" val="81154631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p:nvPr/>
        </p:nvSpPr>
        <p:spPr>
          <a:xfrm>
            <a:off x="416419" y="2146582"/>
            <a:ext cx="3607410"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2800" b="1" dirty="0">
                <a:solidFill>
                  <a:schemeClr val="dk1"/>
                </a:solidFill>
                <a:latin typeface="Montserrat"/>
                <a:ea typeface="Montserrat"/>
                <a:cs typeface="Montserrat"/>
                <a:sym typeface="Montserrat"/>
              </a:rPr>
              <a:t>Where are</a:t>
            </a:r>
            <a:endParaRPr dirty="0"/>
          </a:p>
          <a:p>
            <a:pPr marL="0" marR="0" lvl="0" indent="0" algn="ctr" rtl="0">
              <a:spcBef>
                <a:spcPts val="0"/>
              </a:spcBef>
              <a:spcAft>
                <a:spcPts val="0"/>
              </a:spcAft>
              <a:buNone/>
            </a:pPr>
            <a:r>
              <a:rPr lang="en-CA" sz="2800" b="1" dirty="0">
                <a:solidFill>
                  <a:schemeClr val="dk1"/>
                </a:solidFill>
                <a:latin typeface="Montserrat"/>
                <a:ea typeface="Montserrat"/>
                <a:cs typeface="Montserrat"/>
                <a:sym typeface="Montserrat"/>
              </a:rPr>
              <a:t>Clean200 from?</a:t>
            </a:r>
            <a:endParaRPr sz="2800" b="1" dirty="0">
              <a:solidFill>
                <a:schemeClr val="dk1"/>
              </a:solidFill>
              <a:latin typeface="Montserrat"/>
              <a:ea typeface="Montserrat"/>
              <a:cs typeface="Montserrat"/>
              <a:sym typeface="Montserrat"/>
            </a:endParaRPr>
          </a:p>
        </p:txBody>
      </p:sp>
      <p:sp>
        <p:nvSpPr>
          <p:cNvPr id="237" name="Google Shape;237;p34"/>
          <p:cNvSpPr/>
          <p:nvPr/>
        </p:nvSpPr>
        <p:spPr>
          <a:xfrm>
            <a:off x="286016" y="3524627"/>
            <a:ext cx="3737813"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2000" b="1" dirty="0">
                <a:solidFill>
                  <a:srgbClr val="000000"/>
                </a:solidFill>
                <a:latin typeface="Montserrat"/>
                <a:ea typeface="Montserrat"/>
                <a:cs typeface="Montserrat"/>
                <a:sym typeface="Montserrat"/>
              </a:rPr>
              <a:t>In total, European countries place a total of </a:t>
            </a:r>
            <a:r>
              <a:rPr lang="en-CA" sz="2000" b="1" u="sng" dirty="0">
                <a:solidFill>
                  <a:srgbClr val="000000"/>
                </a:solidFill>
                <a:latin typeface="Montserrat"/>
                <a:ea typeface="Montserrat"/>
                <a:cs typeface="Montserrat"/>
                <a:sym typeface="Montserrat"/>
              </a:rPr>
              <a:t>69</a:t>
            </a:r>
            <a:r>
              <a:rPr lang="en-CA" sz="2000" b="1" dirty="0">
                <a:solidFill>
                  <a:srgbClr val="000000"/>
                </a:solidFill>
                <a:latin typeface="Montserrat"/>
                <a:ea typeface="Montserrat"/>
                <a:cs typeface="Montserrat"/>
                <a:sym typeface="Montserrat"/>
              </a:rPr>
              <a:t> companies in the Clean200</a:t>
            </a:r>
            <a:endParaRPr dirty="0"/>
          </a:p>
        </p:txBody>
      </p:sp>
      <p:graphicFrame>
        <p:nvGraphicFramePr>
          <p:cNvPr id="7" name="Chart 6">
            <a:extLst>
              <a:ext uri="{FF2B5EF4-FFF2-40B4-BE49-F238E27FC236}">
                <a16:creationId xmlns:a16="http://schemas.microsoft.com/office/drawing/2014/main" id="{C8E5C534-D82B-4AF2-AE3E-13D3B283D05A}"/>
              </a:ext>
            </a:extLst>
          </p:cNvPr>
          <p:cNvGraphicFramePr>
            <a:graphicFrameLocks/>
          </p:cNvGraphicFramePr>
          <p:nvPr>
            <p:extLst>
              <p:ext uri="{D42A27DB-BD31-4B8C-83A1-F6EECF244321}">
                <p14:modId xmlns:p14="http://schemas.microsoft.com/office/powerpoint/2010/main" val="529170623"/>
              </p:ext>
            </p:extLst>
          </p:nvPr>
        </p:nvGraphicFramePr>
        <p:xfrm>
          <a:off x="4520212" y="714844"/>
          <a:ext cx="7100658" cy="57392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p:nvPr/>
        </p:nvSpPr>
        <p:spPr>
          <a:xfrm>
            <a:off x="0" y="43934"/>
            <a:ext cx="184731"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Arial"/>
              <a:ea typeface="Arial"/>
              <a:cs typeface="Arial"/>
              <a:sym typeface="Arial"/>
            </a:endParaRPr>
          </a:p>
        </p:txBody>
      </p:sp>
      <p:sp>
        <p:nvSpPr>
          <p:cNvPr id="254" name="Google Shape;254;p36"/>
          <p:cNvSpPr/>
          <p:nvPr/>
        </p:nvSpPr>
        <p:spPr>
          <a:xfrm>
            <a:off x="184731" y="823486"/>
            <a:ext cx="678021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b="1" dirty="0">
                <a:solidFill>
                  <a:schemeClr val="dk1"/>
                </a:solidFill>
                <a:latin typeface="Montserrat"/>
                <a:ea typeface="Montserrat"/>
                <a:cs typeface="Montserrat"/>
                <a:sym typeface="Montserrat"/>
              </a:rPr>
              <a:t>How has the Clean200 performed?</a:t>
            </a:r>
            <a:endParaRPr sz="1800" b="1" dirty="0">
              <a:solidFill>
                <a:schemeClr val="dk1"/>
              </a:solidFill>
              <a:latin typeface="Montserrat"/>
              <a:ea typeface="Montserrat"/>
              <a:cs typeface="Montserrat"/>
              <a:sym typeface="Montserrat"/>
            </a:endParaRPr>
          </a:p>
        </p:txBody>
      </p:sp>
      <p:sp>
        <p:nvSpPr>
          <p:cNvPr id="255" name="Google Shape;255;p36"/>
          <p:cNvSpPr/>
          <p:nvPr/>
        </p:nvSpPr>
        <p:spPr>
          <a:xfrm>
            <a:off x="8512532" y="2041235"/>
            <a:ext cx="3427934" cy="4066601"/>
          </a:xfrm>
          <a:prstGeom prst="rect">
            <a:avLst/>
          </a:prstGeom>
          <a:noFill/>
          <a:ln>
            <a:noFill/>
          </a:ln>
        </p:spPr>
        <p:txBody>
          <a:bodyPr spcFirstLastPara="1" wrap="square" lIns="91425" tIns="45700" rIns="91425" bIns="45700" anchor="t" anchorCtr="0">
            <a:noAutofit/>
          </a:bodyPr>
          <a:lstStyle/>
          <a:p>
            <a:r>
              <a:rPr lang="en-US" dirty="0"/>
              <a:t>Since inception (July 1, 2016), the Clean200 has been generally ahead of the MSCI ACWI Energy Index.</a:t>
            </a:r>
            <a:endParaRPr lang="en-CA" dirty="0"/>
          </a:p>
          <a:p>
            <a:endParaRPr lang="en-US" dirty="0"/>
          </a:p>
          <a:p>
            <a:r>
              <a:rPr lang="en-US" dirty="0"/>
              <a:t>Overall, the model presented in the form of the Clean200 continues to indicate that demand and market forces are driving growth for low carbon companies. Since its inception two and a half years ago, the Clean200 has generally outperformed the MSCI ACWI Energy Index.</a:t>
            </a:r>
            <a:endParaRPr lang="en-CA" dirty="0"/>
          </a:p>
        </p:txBody>
      </p:sp>
      <p:pic>
        <p:nvPicPr>
          <p:cNvPr id="3" name="Picture 2">
            <a:extLst>
              <a:ext uri="{FF2B5EF4-FFF2-40B4-BE49-F238E27FC236}">
                <a16:creationId xmlns:a16="http://schemas.microsoft.com/office/drawing/2014/main" id="{77136EC5-3638-4D1C-B4DA-3135A3314CFD}"/>
              </a:ext>
            </a:extLst>
          </p:cNvPr>
          <p:cNvPicPr>
            <a:picLocks noChangeAspect="1"/>
          </p:cNvPicPr>
          <p:nvPr/>
        </p:nvPicPr>
        <p:blipFill>
          <a:blip r:embed="rId3"/>
          <a:stretch>
            <a:fillRect/>
          </a:stretch>
        </p:blipFill>
        <p:spPr>
          <a:xfrm>
            <a:off x="807212" y="1378211"/>
            <a:ext cx="7450379" cy="4729625"/>
          </a:xfrm>
          <a:prstGeom prst="rect">
            <a:avLst/>
          </a:prstGeom>
        </p:spPr>
      </p:pic>
    </p:spTree>
    <p:extLst>
      <p:ext uri="{BB962C8B-B14F-4D97-AF65-F5344CB8AC3E}">
        <p14:creationId xmlns:p14="http://schemas.microsoft.com/office/powerpoint/2010/main" val="4119704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p:nvPr/>
        </p:nvSpPr>
        <p:spPr>
          <a:xfrm>
            <a:off x="1757779" y="769649"/>
            <a:ext cx="890430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2400" b="1" dirty="0">
                <a:solidFill>
                  <a:schemeClr val="dk1"/>
                </a:solidFill>
                <a:latin typeface="Montserrat"/>
                <a:ea typeface="Montserrat"/>
                <a:cs typeface="Montserrat"/>
                <a:sym typeface="Montserrat"/>
              </a:rPr>
              <a:t>Clean200 2020 vs 2019 turnover: 84 companies</a:t>
            </a:r>
            <a:endParaRPr sz="2400" b="1" dirty="0">
              <a:solidFill>
                <a:schemeClr val="dk1"/>
              </a:solidFill>
              <a:latin typeface="Montserrat"/>
              <a:ea typeface="Montserrat"/>
              <a:cs typeface="Montserrat"/>
              <a:sym typeface="Montserrat"/>
            </a:endParaRPr>
          </a:p>
        </p:txBody>
      </p:sp>
      <p:sp>
        <p:nvSpPr>
          <p:cNvPr id="261" name="Google Shape;261;p37"/>
          <p:cNvSpPr txBox="1"/>
          <p:nvPr/>
        </p:nvSpPr>
        <p:spPr>
          <a:xfrm>
            <a:off x="4261103" y="1231314"/>
            <a:ext cx="3575304"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1800" b="1" dirty="0">
                <a:solidFill>
                  <a:schemeClr val="dk1"/>
                </a:solidFill>
                <a:latin typeface="Montserrat"/>
                <a:ea typeface="Montserrat"/>
                <a:cs typeface="Montserrat"/>
                <a:sym typeface="Montserrat"/>
              </a:rPr>
              <a:t>New on 2020 Clean200</a:t>
            </a:r>
            <a:endParaRPr sz="1800" b="1" dirty="0">
              <a:solidFill>
                <a:schemeClr val="dk1"/>
              </a:solidFill>
              <a:latin typeface="Montserrat"/>
              <a:ea typeface="Montserrat"/>
              <a:cs typeface="Montserrat"/>
              <a:sym typeface="Montserrat"/>
            </a:endParaRPr>
          </a:p>
        </p:txBody>
      </p:sp>
      <p:graphicFrame>
        <p:nvGraphicFramePr>
          <p:cNvPr id="2" name="Table 1">
            <a:extLst>
              <a:ext uri="{FF2B5EF4-FFF2-40B4-BE49-F238E27FC236}">
                <a16:creationId xmlns:a16="http://schemas.microsoft.com/office/drawing/2014/main" id="{1E50ECE9-2E3B-4C30-9E32-6DEF4E0973D9}"/>
              </a:ext>
            </a:extLst>
          </p:cNvPr>
          <p:cNvGraphicFramePr>
            <a:graphicFrameLocks noGrp="1"/>
          </p:cNvGraphicFramePr>
          <p:nvPr>
            <p:extLst>
              <p:ext uri="{D42A27DB-BD31-4B8C-83A1-F6EECF244321}">
                <p14:modId xmlns:p14="http://schemas.microsoft.com/office/powerpoint/2010/main" val="432319608"/>
              </p:ext>
            </p:extLst>
          </p:nvPr>
        </p:nvGraphicFramePr>
        <p:xfrm>
          <a:off x="280859" y="1779234"/>
          <a:ext cx="5454774" cy="4309116"/>
        </p:xfrm>
        <a:graphic>
          <a:graphicData uri="http://schemas.openxmlformats.org/drawingml/2006/table">
            <a:tbl>
              <a:tblPr>
                <a:tableStyleId>{2C80F905-68D4-4602-A62E-820746BEAC3E}</a:tableStyleId>
              </a:tblPr>
              <a:tblGrid>
                <a:gridCol w="1913441">
                  <a:extLst>
                    <a:ext uri="{9D8B030D-6E8A-4147-A177-3AD203B41FA5}">
                      <a16:colId xmlns:a16="http://schemas.microsoft.com/office/drawing/2014/main" val="1857558796"/>
                    </a:ext>
                  </a:extLst>
                </a:gridCol>
                <a:gridCol w="1576283">
                  <a:extLst>
                    <a:ext uri="{9D8B030D-6E8A-4147-A177-3AD203B41FA5}">
                      <a16:colId xmlns:a16="http://schemas.microsoft.com/office/drawing/2014/main" val="448537916"/>
                    </a:ext>
                  </a:extLst>
                </a:gridCol>
                <a:gridCol w="1965050">
                  <a:extLst>
                    <a:ext uri="{9D8B030D-6E8A-4147-A177-3AD203B41FA5}">
                      <a16:colId xmlns:a16="http://schemas.microsoft.com/office/drawing/2014/main" val="3451124291"/>
                    </a:ext>
                  </a:extLst>
                </a:gridCol>
              </a:tblGrid>
              <a:tr h="205196">
                <a:tc>
                  <a:txBody>
                    <a:bodyPr/>
                    <a:lstStyle/>
                    <a:p>
                      <a:pPr algn="l" fontAlgn="b"/>
                      <a:r>
                        <a:rPr lang="en-CA" sz="1100" b="1" u="none" strike="noStrike" dirty="0">
                          <a:effectLst/>
                        </a:rPr>
                        <a:t>Name</a:t>
                      </a:r>
                      <a:endParaRPr lang="en-CA"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1100" b="1" u="none" strike="noStrike" dirty="0">
                          <a:effectLst/>
                        </a:rPr>
                        <a:t>GICS Sector</a:t>
                      </a:r>
                      <a:endParaRPr lang="en-CA"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1100" b="1" u="none" strike="noStrike" dirty="0">
                          <a:effectLst/>
                        </a:rPr>
                        <a:t>Country</a:t>
                      </a:r>
                      <a:endParaRPr lang="en-CA"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9162638"/>
                  </a:ext>
                </a:extLst>
              </a:tr>
              <a:tr h="205196">
                <a:tc>
                  <a:txBody>
                    <a:bodyPr/>
                    <a:lstStyle/>
                    <a:p>
                      <a:pPr algn="l" fontAlgn="b"/>
                      <a:r>
                        <a:rPr lang="en-CA" sz="1100" b="0" i="0" u="none" strike="noStrike" dirty="0">
                          <a:solidFill>
                            <a:srgbClr val="000000"/>
                          </a:solidFill>
                          <a:effectLst/>
                          <a:latin typeface="Calibri" panose="020F0502020204030204" pitchFamily="34" charset="0"/>
                        </a:rPr>
                        <a:t>BT Group PLC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Communication Services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Kingdom</a:t>
                      </a:r>
                    </a:p>
                  </a:txBody>
                  <a:tcPr marL="0" marR="0" marT="0" marB="0" anchor="b"/>
                </a:tc>
                <a:extLst>
                  <a:ext uri="{0D108BD9-81ED-4DB2-BD59-A6C34878D82A}">
                    <a16:rowId xmlns:a16="http://schemas.microsoft.com/office/drawing/2014/main" val="1598636509"/>
                  </a:ext>
                </a:extLst>
              </a:tr>
              <a:tr h="205196">
                <a:tc>
                  <a:txBody>
                    <a:bodyPr/>
                    <a:lstStyle/>
                    <a:p>
                      <a:pPr algn="l" fontAlgn="b"/>
                      <a:r>
                        <a:rPr lang="en-CA" sz="1100" b="0" i="0" u="none" strike="noStrike" dirty="0">
                          <a:solidFill>
                            <a:srgbClr val="000000"/>
                          </a:solidFill>
                          <a:effectLst/>
                          <a:latin typeface="Calibri" panose="020F0502020204030204" pitchFamily="34" charset="0"/>
                        </a:rPr>
                        <a:t>Pearson PLC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Communication Services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Kingdom</a:t>
                      </a:r>
                    </a:p>
                  </a:txBody>
                  <a:tcPr marL="0" marR="0" marT="0" marB="0" anchor="b"/>
                </a:tc>
                <a:extLst>
                  <a:ext uri="{0D108BD9-81ED-4DB2-BD59-A6C34878D82A}">
                    <a16:rowId xmlns:a16="http://schemas.microsoft.com/office/drawing/2014/main" val="3090673299"/>
                  </a:ext>
                </a:extLst>
              </a:tr>
              <a:tr h="205196">
                <a:tc>
                  <a:txBody>
                    <a:bodyPr/>
                    <a:lstStyle/>
                    <a:p>
                      <a:pPr algn="l" fontAlgn="b"/>
                      <a:r>
                        <a:rPr lang="en-CA" sz="1100" b="0" i="0" u="none" strike="noStrike" dirty="0">
                          <a:solidFill>
                            <a:srgbClr val="000000"/>
                          </a:solidFill>
                          <a:effectLst/>
                          <a:latin typeface="Calibri" panose="020F0502020204030204" pitchFamily="34" charset="0"/>
                        </a:rPr>
                        <a:t>Valeo SA</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Consumer Discretionary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France</a:t>
                      </a:r>
                    </a:p>
                  </a:txBody>
                  <a:tcPr marL="0" marR="0" marT="0" marB="0" anchor="b"/>
                </a:tc>
                <a:extLst>
                  <a:ext uri="{0D108BD9-81ED-4DB2-BD59-A6C34878D82A}">
                    <a16:rowId xmlns:a16="http://schemas.microsoft.com/office/drawing/2014/main" val="1056467912"/>
                  </a:ext>
                </a:extLst>
              </a:tr>
              <a:tr h="205196">
                <a:tc>
                  <a:txBody>
                    <a:bodyPr/>
                    <a:lstStyle/>
                    <a:p>
                      <a:pPr algn="l" fontAlgn="b"/>
                      <a:r>
                        <a:rPr lang="en-CA" sz="1100" b="0" i="0" u="none" strike="noStrike" dirty="0">
                          <a:solidFill>
                            <a:srgbClr val="000000"/>
                          </a:solidFill>
                          <a:effectLst/>
                          <a:latin typeface="Calibri" panose="020F0502020204030204" pitchFamily="34" charset="0"/>
                        </a:rPr>
                        <a:t>Aisin Seiki Co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Consumer Discretionary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519987530"/>
                  </a:ext>
                </a:extLst>
              </a:tr>
              <a:tr h="205196">
                <a:tc>
                  <a:txBody>
                    <a:bodyPr/>
                    <a:lstStyle/>
                    <a:p>
                      <a:pPr algn="l" fontAlgn="b"/>
                      <a:r>
                        <a:rPr lang="en-CA" sz="1100" b="0" i="0" u="none" strike="noStrike" dirty="0">
                          <a:solidFill>
                            <a:srgbClr val="000000"/>
                          </a:solidFill>
                          <a:effectLst/>
                          <a:latin typeface="Calibri" panose="020F0502020204030204" pitchFamily="34" charset="0"/>
                        </a:rPr>
                        <a:t>Sumitomo Electric Industries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Consumer Discretionary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2027230888"/>
                  </a:ext>
                </a:extLst>
              </a:tr>
              <a:tr h="205196">
                <a:tc>
                  <a:txBody>
                    <a:bodyPr/>
                    <a:lstStyle/>
                    <a:p>
                      <a:pPr algn="l" fontAlgn="b"/>
                      <a:r>
                        <a:rPr lang="en-CA" sz="1100" b="0" i="0" u="none" strike="noStrike" dirty="0">
                          <a:solidFill>
                            <a:srgbClr val="000000"/>
                          </a:solidFill>
                          <a:effectLst/>
                          <a:latin typeface="Calibri" panose="020F0502020204030204" pitchFamily="34" charset="0"/>
                        </a:rPr>
                        <a:t>Sekisui House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Consumer Discretionary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232420013"/>
                  </a:ext>
                </a:extLst>
              </a:tr>
              <a:tr h="205196">
                <a:tc>
                  <a:txBody>
                    <a:bodyPr/>
                    <a:lstStyle/>
                    <a:p>
                      <a:pPr algn="l" fontAlgn="b"/>
                      <a:r>
                        <a:rPr lang="de-DE" sz="1100" b="0" i="0" u="none" strike="noStrike" dirty="0">
                          <a:solidFill>
                            <a:srgbClr val="000000"/>
                          </a:solidFill>
                          <a:effectLst/>
                          <a:latin typeface="Calibri" panose="020F0502020204030204" pitchFamily="34" charset="0"/>
                        </a:rPr>
                        <a:t>H &amp; M Hennes &amp; Mauritz AB</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Consumer Discretionary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Sweden</a:t>
                      </a:r>
                    </a:p>
                  </a:txBody>
                  <a:tcPr marL="0" marR="0" marT="0" marB="0" anchor="b"/>
                </a:tc>
                <a:extLst>
                  <a:ext uri="{0D108BD9-81ED-4DB2-BD59-A6C34878D82A}">
                    <a16:rowId xmlns:a16="http://schemas.microsoft.com/office/drawing/2014/main" val="359098609"/>
                  </a:ext>
                </a:extLst>
              </a:tr>
              <a:tr h="205196">
                <a:tc>
                  <a:txBody>
                    <a:bodyPr/>
                    <a:lstStyle/>
                    <a:p>
                      <a:pPr algn="l" fontAlgn="b"/>
                      <a:r>
                        <a:rPr lang="en-CA" sz="1100" b="0" i="0" u="none" strike="noStrike" dirty="0">
                          <a:solidFill>
                            <a:srgbClr val="000000"/>
                          </a:solidFill>
                          <a:effectLst/>
                          <a:latin typeface="Calibri" panose="020F0502020204030204" pitchFamily="34" charset="0"/>
                        </a:rPr>
                        <a:t>Aptiv PLC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Consumer Discretionary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Kingdom</a:t>
                      </a:r>
                    </a:p>
                  </a:txBody>
                  <a:tcPr marL="0" marR="0" marT="0" marB="0" anchor="b"/>
                </a:tc>
                <a:extLst>
                  <a:ext uri="{0D108BD9-81ED-4DB2-BD59-A6C34878D82A}">
                    <a16:rowId xmlns:a16="http://schemas.microsoft.com/office/drawing/2014/main" val="4263142461"/>
                  </a:ext>
                </a:extLst>
              </a:tr>
              <a:tr h="205196">
                <a:tc>
                  <a:txBody>
                    <a:bodyPr/>
                    <a:lstStyle/>
                    <a:p>
                      <a:pPr algn="l" fontAlgn="b"/>
                      <a:r>
                        <a:rPr lang="en-CA" sz="1100" b="0" i="0" u="none" strike="noStrike" dirty="0">
                          <a:solidFill>
                            <a:srgbClr val="000000"/>
                          </a:solidFill>
                          <a:effectLst/>
                          <a:latin typeface="Calibri" panose="020F0502020204030204" pitchFamily="34" charset="0"/>
                        </a:rPr>
                        <a:t>eBay Inc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Consumer Discretionary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3821747596"/>
                  </a:ext>
                </a:extLst>
              </a:tr>
              <a:tr h="205196">
                <a:tc>
                  <a:txBody>
                    <a:bodyPr/>
                    <a:lstStyle/>
                    <a:p>
                      <a:pPr algn="l" fontAlgn="b"/>
                      <a:r>
                        <a:rPr lang="en-CA" sz="1100" b="0" i="0" u="none" strike="noStrike" dirty="0">
                          <a:solidFill>
                            <a:srgbClr val="000000"/>
                          </a:solidFill>
                          <a:effectLst/>
                          <a:latin typeface="Calibri" panose="020F0502020204030204" pitchFamily="34" charset="0"/>
                        </a:rPr>
                        <a:t>Essity AB (publ)</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Consumer Staples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Sweden</a:t>
                      </a:r>
                    </a:p>
                  </a:txBody>
                  <a:tcPr marL="0" marR="0" marT="0" marB="0" anchor="b"/>
                </a:tc>
                <a:extLst>
                  <a:ext uri="{0D108BD9-81ED-4DB2-BD59-A6C34878D82A}">
                    <a16:rowId xmlns:a16="http://schemas.microsoft.com/office/drawing/2014/main" val="665302945"/>
                  </a:ext>
                </a:extLst>
              </a:tr>
              <a:tr h="205196">
                <a:tc>
                  <a:txBody>
                    <a:bodyPr/>
                    <a:lstStyle/>
                    <a:p>
                      <a:pPr algn="l" fontAlgn="b"/>
                      <a:r>
                        <a:rPr lang="en-CA" sz="1100" b="0" i="0" u="none" strike="noStrike" dirty="0">
                          <a:solidFill>
                            <a:srgbClr val="000000"/>
                          </a:solidFill>
                          <a:effectLst/>
                          <a:latin typeface="Calibri" panose="020F0502020204030204" pitchFamily="34" charset="0"/>
                        </a:rPr>
                        <a:t>Kimberly-Clark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Consumer Staples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1539639926"/>
                  </a:ext>
                </a:extLst>
              </a:tr>
              <a:tr h="205196">
                <a:tc>
                  <a:txBody>
                    <a:bodyPr/>
                    <a:lstStyle/>
                    <a:p>
                      <a:pPr algn="l" fontAlgn="b"/>
                      <a:r>
                        <a:rPr lang="en-CA" sz="1100" b="0" i="0" u="none" strike="noStrike" dirty="0">
                          <a:solidFill>
                            <a:srgbClr val="000000"/>
                          </a:solidFill>
                          <a:effectLst/>
                          <a:latin typeface="Calibri" panose="020F0502020204030204" pitchFamily="34" charset="0"/>
                        </a:rPr>
                        <a:t>United Natural Foods Inc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Consumer Staples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2683866245"/>
                  </a:ext>
                </a:extLst>
              </a:tr>
              <a:tr h="205196">
                <a:tc>
                  <a:txBody>
                    <a:bodyPr/>
                    <a:lstStyle/>
                    <a:p>
                      <a:pPr algn="l" fontAlgn="b"/>
                      <a:r>
                        <a:rPr lang="en-CA" sz="1100" b="0" i="0" u="none" strike="noStrike" dirty="0">
                          <a:solidFill>
                            <a:srgbClr val="000000"/>
                          </a:solidFill>
                          <a:effectLst/>
                          <a:latin typeface="Calibri" panose="020F0502020204030204" pitchFamily="34" charset="0"/>
                        </a:rPr>
                        <a:t>Sanofi SA</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Health Care</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France</a:t>
                      </a:r>
                    </a:p>
                  </a:txBody>
                  <a:tcPr marL="0" marR="0" marT="0" marB="0" anchor="b"/>
                </a:tc>
                <a:extLst>
                  <a:ext uri="{0D108BD9-81ED-4DB2-BD59-A6C34878D82A}">
                    <a16:rowId xmlns:a16="http://schemas.microsoft.com/office/drawing/2014/main" val="1779690544"/>
                  </a:ext>
                </a:extLst>
              </a:tr>
              <a:tr h="205196">
                <a:tc>
                  <a:txBody>
                    <a:bodyPr/>
                    <a:lstStyle/>
                    <a:p>
                      <a:pPr algn="l" fontAlgn="b"/>
                      <a:r>
                        <a:rPr lang="en-CA" sz="1100" b="0" i="0" u="none" strike="noStrike" dirty="0">
                          <a:solidFill>
                            <a:srgbClr val="000000"/>
                          </a:solidFill>
                          <a:effectLst/>
                          <a:latin typeface="Calibri" panose="020F0502020204030204" pitchFamily="34" charset="0"/>
                        </a:rPr>
                        <a:t>Biomerieux SA</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Health Care</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France</a:t>
                      </a:r>
                    </a:p>
                  </a:txBody>
                  <a:tcPr marL="0" marR="0" marT="0" marB="0" anchor="b"/>
                </a:tc>
                <a:extLst>
                  <a:ext uri="{0D108BD9-81ED-4DB2-BD59-A6C34878D82A}">
                    <a16:rowId xmlns:a16="http://schemas.microsoft.com/office/drawing/2014/main" val="400442088"/>
                  </a:ext>
                </a:extLst>
              </a:tr>
              <a:tr h="205196">
                <a:tc>
                  <a:txBody>
                    <a:bodyPr/>
                    <a:lstStyle/>
                    <a:p>
                      <a:pPr algn="l" fontAlgn="b"/>
                      <a:r>
                        <a:rPr lang="en-CA" sz="1100" b="0" i="0" u="none" strike="noStrike" dirty="0">
                          <a:solidFill>
                            <a:srgbClr val="000000"/>
                          </a:solidFill>
                          <a:effectLst/>
                          <a:latin typeface="Calibri" panose="020F0502020204030204" pitchFamily="34" charset="0"/>
                        </a:rPr>
                        <a:t>Takeda Pharmaceutical Co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Health Care</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1253678372"/>
                  </a:ext>
                </a:extLst>
              </a:tr>
              <a:tr h="205196">
                <a:tc>
                  <a:txBody>
                    <a:bodyPr/>
                    <a:lstStyle/>
                    <a:p>
                      <a:pPr algn="l" fontAlgn="b"/>
                      <a:r>
                        <a:rPr lang="en-CA" sz="1100" b="0" i="0" u="none" strike="noStrike" dirty="0">
                          <a:solidFill>
                            <a:srgbClr val="000000"/>
                          </a:solidFill>
                          <a:effectLst/>
                          <a:latin typeface="Calibri" panose="020F0502020204030204" pitchFamily="34" charset="0"/>
                        </a:rPr>
                        <a:t>Danaher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Health Care</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1400247097"/>
                  </a:ext>
                </a:extLst>
              </a:tr>
              <a:tr h="205196">
                <a:tc>
                  <a:txBody>
                    <a:bodyPr/>
                    <a:lstStyle/>
                    <a:p>
                      <a:pPr algn="l" fontAlgn="b"/>
                      <a:r>
                        <a:rPr lang="en-CA" sz="1100" b="0" i="0" u="none" strike="noStrike" dirty="0">
                          <a:solidFill>
                            <a:srgbClr val="000000"/>
                          </a:solidFill>
                          <a:effectLst/>
                          <a:latin typeface="Calibri" panose="020F0502020204030204" pitchFamily="34" charset="0"/>
                        </a:rPr>
                        <a:t>CIMIC Group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Australia</a:t>
                      </a:r>
                    </a:p>
                  </a:txBody>
                  <a:tcPr marL="0" marR="0" marT="0" marB="0" anchor="b"/>
                </a:tc>
                <a:extLst>
                  <a:ext uri="{0D108BD9-81ED-4DB2-BD59-A6C34878D82A}">
                    <a16:rowId xmlns:a16="http://schemas.microsoft.com/office/drawing/2014/main" val="3502536527"/>
                  </a:ext>
                </a:extLst>
              </a:tr>
              <a:tr h="205196">
                <a:tc>
                  <a:txBody>
                    <a:bodyPr/>
                    <a:lstStyle/>
                    <a:p>
                      <a:pPr algn="l" fontAlgn="b"/>
                      <a:r>
                        <a:rPr lang="en-CA" sz="1100" b="0" i="0" u="none" strike="noStrike" dirty="0">
                          <a:solidFill>
                            <a:srgbClr val="000000"/>
                          </a:solidFill>
                          <a:effectLst/>
                          <a:latin typeface="Calibri" panose="020F0502020204030204" pitchFamily="34" charset="0"/>
                        </a:rPr>
                        <a:t>Canadian Pacific Railway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Canada</a:t>
                      </a:r>
                    </a:p>
                  </a:txBody>
                  <a:tcPr marL="0" marR="0" marT="0" marB="0" anchor="b"/>
                </a:tc>
                <a:extLst>
                  <a:ext uri="{0D108BD9-81ED-4DB2-BD59-A6C34878D82A}">
                    <a16:rowId xmlns:a16="http://schemas.microsoft.com/office/drawing/2014/main" val="3702160306"/>
                  </a:ext>
                </a:extLst>
              </a:tr>
              <a:tr h="205196">
                <a:tc>
                  <a:txBody>
                    <a:bodyPr/>
                    <a:lstStyle/>
                    <a:p>
                      <a:pPr algn="l" fontAlgn="b"/>
                      <a:r>
                        <a:rPr lang="en-CA" sz="1100" b="0" i="0" u="none" strike="noStrike" dirty="0">
                          <a:solidFill>
                            <a:srgbClr val="000000"/>
                          </a:solidFill>
                          <a:effectLst/>
                          <a:latin typeface="Calibri" panose="020F0502020204030204" pitchFamily="34" charset="0"/>
                        </a:rPr>
                        <a:t>SNC-Lavalin Group Inc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Canada</a:t>
                      </a:r>
                    </a:p>
                  </a:txBody>
                  <a:tcPr marL="0" marR="0" marT="0" marB="0" anchor="b"/>
                </a:tc>
                <a:extLst>
                  <a:ext uri="{0D108BD9-81ED-4DB2-BD59-A6C34878D82A}">
                    <a16:rowId xmlns:a16="http://schemas.microsoft.com/office/drawing/2014/main" val="2259300069"/>
                  </a:ext>
                </a:extLst>
              </a:tr>
              <a:tr h="205196">
                <a:tc>
                  <a:txBody>
                    <a:bodyPr/>
                    <a:lstStyle/>
                    <a:p>
                      <a:pPr algn="l" fontAlgn="b"/>
                      <a:r>
                        <a:rPr lang="en-US" sz="1100" b="0" i="0" u="none" strike="noStrike" dirty="0">
                          <a:solidFill>
                            <a:srgbClr val="000000"/>
                          </a:solidFill>
                          <a:effectLst/>
                          <a:latin typeface="Calibri" panose="020F0502020204030204" pitchFamily="34" charset="0"/>
                        </a:rPr>
                        <a:t>China Lesso Group Holdings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China</a:t>
                      </a:r>
                    </a:p>
                  </a:txBody>
                  <a:tcPr marL="0" marR="0" marT="0" marB="0" anchor="b"/>
                </a:tc>
                <a:extLst>
                  <a:ext uri="{0D108BD9-81ED-4DB2-BD59-A6C34878D82A}">
                    <a16:rowId xmlns:a16="http://schemas.microsoft.com/office/drawing/2014/main" val="987342084"/>
                  </a:ext>
                </a:extLst>
              </a:tr>
            </a:tbl>
          </a:graphicData>
        </a:graphic>
      </p:graphicFrame>
      <p:graphicFrame>
        <p:nvGraphicFramePr>
          <p:cNvPr id="6" name="Table 5">
            <a:extLst>
              <a:ext uri="{FF2B5EF4-FFF2-40B4-BE49-F238E27FC236}">
                <a16:creationId xmlns:a16="http://schemas.microsoft.com/office/drawing/2014/main" id="{5EB40986-D612-4DF6-8EFA-9740FFDC00C4}"/>
              </a:ext>
            </a:extLst>
          </p:cNvPr>
          <p:cNvGraphicFramePr>
            <a:graphicFrameLocks noGrp="1"/>
          </p:cNvGraphicFramePr>
          <p:nvPr>
            <p:extLst>
              <p:ext uri="{D42A27DB-BD31-4B8C-83A1-F6EECF244321}">
                <p14:modId xmlns:p14="http://schemas.microsoft.com/office/powerpoint/2010/main" val="3189573650"/>
              </p:ext>
            </p:extLst>
          </p:nvPr>
        </p:nvGraphicFramePr>
        <p:xfrm>
          <a:off x="5891588" y="1779235"/>
          <a:ext cx="6007100" cy="4309116"/>
        </p:xfrm>
        <a:graphic>
          <a:graphicData uri="http://schemas.openxmlformats.org/drawingml/2006/table">
            <a:tbl>
              <a:tblPr>
                <a:tableStyleId>{2C80F905-68D4-4602-A62E-820746BEAC3E}</a:tableStyleId>
              </a:tblPr>
              <a:tblGrid>
                <a:gridCol w="2832100">
                  <a:extLst>
                    <a:ext uri="{9D8B030D-6E8A-4147-A177-3AD203B41FA5}">
                      <a16:colId xmlns:a16="http://schemas.microsoft.com/office/drawing/2014/main" val="1857558796"/>
                    </a:ext>
                  </a:extLst>
                </a:gridCol>
                <a:gridCol w="1549400">
                  <a:extLst>
                    <a:ext uri="{9D8B030D-6E8A-4147-A177-3AD203B41FA5}">
                      <a16:colId xmlns:a16="http://schemas.microsoft.com/office/drawing/2014/main" val="448537916"/>
                    </a:ext>
                  </a:extLst>
                </a:gridCol>
                <a:gridCol w="1625600">
                  <a:extLst>
                    <a:ext uri="{9D8B030D-6E8A-4147-A177-3AD203B41FA5}">
                      <a16:colId xmlns:a16="http://schemas.microsoft.com/office/drawing/2014/main" val="3451124291"/>
                    </a:ext>
                  </a:extLst>
                </a:gridCol>
              </a:tblGrid>
              <a:tr h="205196">
                <a:tc>
                  <a:txBody>
                    <a:bodyPr/>
                    <a:lstStyle/>
                    <a:p>
                      <a:pPr algn="l" fontAlgn="b"/>
                      <a:r>
                        <a:rPr lang="en-CA" sz="1100" b="1" u="none" strike="noStrike" dirty="0">
                          <a:effectLst/>
                        </a:rPr>
                        <a:t>Name</a:t>
                      </a:r>
                      <a:endParaRPr lang="en-CA"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1100" b="1" u="none" strike="noStrike" dirty="0">
                          <a:effectLst/>
                        </a:rPr>
                        <a:t>GICS Sector</a:t>
                      </a:r>
                      <a:endParaRPr lang="en-CA"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1100" b="1" u="none" strike="noStrike" dirty="0">
                          <a:effectLst/>
                        </a:rPr>
                        <a:t>Country</a:t>
                      </a:r>
                      <a:endParaRPr lang="en-CA"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9162638"/>
                  </a:ext>
                </a:extLst>
              </a:tr>
              <a:tr h="205196">
                <a:tc>
                  <a:txBody>
                    <a:bodyPr/>
                    <a:lstStyle/>
                    <a:p>
                      <a:pPr algn="l" fontAlgn="b"/>
                      <a:r>
                        <a:rPr lang="en-CA" sz="1100" b="0" i="0" u="none" strike="noStrike" dirty="0">
                          <a:solidFill>
                            <a:srgbClr val="000000"/>
                          </a:solidFill>
                          <a:effectLst/>
                          <a:latin typeface="Calibri" panose="020F0502020204030204" pitchFamily="34" charset="0"/>
                        </a:rPr>
                        <a:t>DSV A/S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Denmark</a:t>
                      </a:r>
                    </a:p>
                  </a:txBody>
                  <a:tcPr marL="0" marR="0" marT="0" marB="0" anchor="b"/>
                </a:tc>
                <a:extLst>
                  <a:ext uri="{0D108BD9-81ED-4DB2-BD59-A6C34878D82A}">
                    <a16:rowId xmlns:a16="http://schemas.microsoft.com/office/drawing/2014/main" val="1598636509"/>
                  </a:ext>
                </a:extLst>
              </a:tr>
              <a:tr h="205196">
                <a:tc>
                  <a:txBody>
                    <a:bodyPr/>
                    <a:lstStyle/>
                    <a:p>
                      <a:pPr algn="l" fontAlgn="b"/>
                      <a:r>
                        <a:rPr lang="fr-FR" sz="1100" b="0" i="0" u="none" strike="noStrike" dirty="0">
                          <a:solidFill>
                            <a:srgbClr val="000000"/>
                          </a:solidFill>
                          <a:effectLst/>
                          <a:latin typeface="Calibri" panose="020F0502020204030204" pitchFamily="34" charset="0"/>
                        </a:rPr>
                        <a:t>Compagnie de Saint Gobain SA</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France</a:t>
                      </a:r>
                    </a:p>
                  </a:txBody>
                  <a:tcPr marL="0" marR="0" marT="0" marB="0" anchor="b"/>
                </a:tc>
                <a:extLst>
                  <a:ext uri="{0D108BD9-81ED-4DB2-BD59-A6C34878D82A}">
                    <a16:rowId xmlns:a16="http://schemas.microsoft.com/office/drawing/2014/main" val="3090673299"/>
                  </a:ext>
                </a:extLst>
              </a:tr>
              <a:tr h="205196">
                <a:tc>
                  <a:txBody>
                    <a:bodyPr/>
                    <a:lstStyle/>
                    <a:p>
                      <a:pPr algn="l" fontAlgn="b"/>
                      <a:r>
                        <a:rPr lang="en-CA" sz="1100" b="0" i="0" u="none" strike="noStrike" dirty="0">
                          <a:solidFill>
                            <a:srgbClr val="000000"/>
                          </a:solidFill>
                          <a:effectLst/>
                          <a:latin typeface="Calibri" panose="020F0502020204030204" pitchFamily="34" charset="0"/>
                        </a:rPr>
                        <a:t>Alstom SA</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France</a:t>
                      </a:r>
                    </a:p>
                  </a:txBody>
                  <a:tcPr marL="0" marR="0" marT="0" marB="0" anchor="b"/>
                </a:tc>
                <a:extLst>
                  <a:ext uri="{0D108BD9-81ED-4DB2-BD59-A6C34878D82A}">
                    <a16:rowId xmlns:a16="http://schemas.microsoft.com/office/drawing/2014/main" val="1056467912"/>
                  </a:ext>
                </a:extLst>
              </a:tr>
              <a:tr h="205196">
                <a:tc>
                  <a:txBody>
                    <a:bodyPr/>
                    <a:lstStyle/>
                    <a:p>
                      <a:pPr algn="l" fontAlgn="b"/>
                      <a:r>
                        <a:rPr lang="en-CA" sz="1100" b="0" i="0" u="none" strike="noStrike" dirty="0">
                          <a:solidFill>
                            <a:srgbClr val="000000"/>
                          </a:solidFill>
                          <a:effectLst/>
                          <a:latin typeface="Calibri" panose="020F0502020204030204" pitchFamily="34" charset="0"/>
                        </a:rPr>
                        <a:t>Nexans SA</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France</a:t>
                      </a:r>
                    </a:p>
                  </a:txBody>
                  <a:tcPr marL="0" marR="0" marT="0" marB="0" anchor="b"/>
                </a:tc>
                <a:extLst>
                  <a:ext uri="{0D108BD9-81ED-4DB2-BD59-A6C34878D82A}">
                    <a16:rowId xmlns:a16="http://schemas.microsoft.com/office/drawing/2014/main" val="519987530"/>
                  </a:ext>
                </a:extLst>
              </a:tr>
              <a:tr h="205196">
                <a:tc>
                  <a:txBody>
                    <a:bodyPr/>
                    <a:lstStyle/>
                    <a:p>
                      <a:pPr algn="l" fontAlgn="b"/>
                      <a:r>
                        <a:rPr lang="en-CA" sz="1100" b="0" i="0" u="none" strike="noStrike" dirty="0">
                          <a:solidFill>
                            <a:srgbClr val="000000"/>
                          </a:solidFill>
                          <a:effectLst/>
                          <a:latin typeface="Calibri" panose="020F0502020204030204" pitchFamily="34" charset="0"/>
                        </a:rPr>
                        <a:t>GEA Group AG</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Germany</a:t>
                      </a:r>
                    </a:p>
                  </a:txBody>
                  <a:tcPr marL="0" marR="0" marT="0" marB="0" anchor="b"/>
                </a:tc>
                <a:extLst>
                  <a:ext uri="{0D108BD9-81ED-4DB2-BD59-A6C34878D82A}">
                    <a16:rowId xmlns:a16="http://schemas.microsoft.com/office/drawing/2014/main" val="2027230888"/>
                  </a:ext>
                </a:extLst>
              </a:tr>
              <a:tr h="205196">
                <a:tc>
                  <a:txBody>
                    <a:bodyPr/>
                    <a:lstStyle/>
                    <a:p>
                      <a:pPr algn="l" fontAlgn="b"/>
                      <a:r>
                        <a:rPr lang="en-CA" sz="1100" b="0" i="0" u="none" strike="noStrike" dirty="0">
                          <a:solidFill>
                            <a:srgbClr val="000000"/>
                          </a:solidFill>
                          <a:effectLst/>
                          <a:latin typeface="Calibri" panose="020F0502020204030204" pitchFamily="34" charset="0"/>
                        </a:rPr>
                        <a:t>MTR Corp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Hong Kong</a:t>
                      </a:r>
                    </a:p>
                  </a:txBody>
                  <a:tcPr marL="0" marR="0" marT="0" marB="0" anchor="b"/>
                </a:tc>
                <a:extLst>
                  <a:ext uri="{0D108BD9-81ED-4DB2-BD59-A6C34878D82A}">
                    <a16:rowId xmlns:a16="http://schemas.microsoft.com/office/drawing/2014/main" val="232420013"/>
                  </a:ext>
                </a:extLst>
              </a:tr>
              <a:tr h="205196">
                <a:tc>
                  <a:txBody>
                    <a:bodyPr/>
                    <a:lstStyle/>
                    <a:p>
                      <a:pPr algn="l" fontAlgn="b"/>
                      <a:r>
                        <a:rPr lang="en-CA" sz="1100" b="0" i="0" u="none" strike="noStrike" dirty="0">
                          <a:solidFill>
                            <a:srgbClr val="000000"/>
                          </a:solidFill>
                          <a:effectLst/>
                          <a:latin typeface="Calibri" panose="020F0502020204030204" pitchFamily="34" charset="0"/>
                        </a:rPr>
                        <a:t>NCC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India</a:t>
                      </a:r>
                    </a:p>
                  </a:txBody>
                  <a:tcPr marL="0" marR="0" marT="0" marB="0" anchor="b"/>
                </a:tc>
                <a:extLst>
                  <a:ext uri="{0D108BD9-81ED-4DB2-BD59-A6C34878D82A}">
                    <a16:rowId xmlns:a16="http://schemas.microsoft.com/office/drawing/2014/main" val="359098609"/>
                  </a:ext>
                </a:extLst>
              </a:tr>
              <a:tr h="205196">
                <a:tc>
                  <a:txBody>
                    <a:bodyPr/>
                    <a:lstStyle/>
                    <a:p>
                      <a:pPr algn="l" fontAlgn="b"/>
                      <a:r>
                        <a:rPr lang="en-CA" sz="1100" b="0" i="0" u="none" strike="noStrike" dirty="0">
                          <a:solidFill>
                            <a:srgbClr val="000000"/>
                          </a:solidFill>
                          <a:effectLst/>
                          <a:latin typeface="Calibri" panose="020F0502020204030204" pitchFamily="34" charset="0"/>
                        </a:rPr>
                        <a:t>Siemens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India</a:t>
                      </a:r>
                    </a:p>
                  </a:txBody>
                  <a:tcPr marL="0" marR="0" marT="0" marB="0" anchor="b"/>
                </a:tc>
                <a:extLst>
                  <a:ext uri="{0D108BD9-81ED-4DB2-BD59-A6C34878D82A}">
                    <a16:rowId xmlns:a16="http://schemas.microsoft.com/office/drawing/2014/main" val="4263142461"/>
                  </a:ext>
                </a:extLst>
              </a:tr>
              <a:tr h="205196">
                <a:tc>
                  <a:txBody>
                    <a:bodyPr/>
                    <a:lstStyle/>
                    <a:p>
                      <a:pPr algn="l" fontAlgn="b"/>
                      <a:r>
                        <a:rPr lang="en-CA" sz="1100" b="0" i="0" u="none" strike="noStrike" dirty="0">
                          <a:solidFill>
                            <a:srgbClr val="000000"/>
                          </a:solidFill>
                          <a:effectLst/>
                          <a:latin typeface="Calibri" panose="020F0502020204030204" pitchFamily="34" charset="0"/>
                        </a:rPr>
                        <a:t>Shimizu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3821747596"/>
                  </a:ext>
                </a:extLst>
              </a:tr>
              <a:tr h="205196">
                <a:tc>
                  <a:txBody>
                    <a:bodyPr/>
                    <a:lstStyle/>
                    <a:p>
                      <a:pPr algn="l" fontAlgn="b"/>
                      <a:r>
                        <a:rPr lang="en-CA" sz="1100" b="0" i="0" u="none" strike="noStrike" dirty="0">
                          <a:solidFill>
                            <a:srgbClr val="000000"/>
                          </a:solidFill>
                          <a:effectLst/>
                          <a:latin typeface="Calibri" panose="020F0502020204030204" pitchFamily="34" charset="0"/>
                        </a:rPr>
                        <a:t>Fanuc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665302945"/>
                  </a:ext>
                </a:extLst>
              </a:tr>
              <a:tr h="205196">
                <a:tc>
                  <a:txBody>
                    <a:bodyPr/>
                    <a:lstStyle/>
                    <a:p>
                      <a:pPr algn="l" fontAlgn="b"/>
                      <a:r>
                        <a:rPr lang="en-CA" sz="1100" b="0" i="0" u="none" strike="noStrike" dirty="0">
                          <a:solidFill>
                            <a:srgbClr val="000000"/>
                          </a:solidFill>
                          <a:effectLst/>
                          <a:latin typeface="Calibri" panose="020F0502020204030204" pitchFamily="34" charset="0"/>
                        </a:rPr>
                        <a:t>West Japan Railway Co</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1539639926"/>
                  </a:ext>
                </a:extLst>
              </a:tr>
              <a:tr h="205196">
                <a:tc>
                  <a:txBody>
                    <a:bodyPr/>
                    <a:lstStyle/>
                    <a:p>
                      <a:pPr algn="l" fontAlgn="b"/>
                      <a:r>
                        <a:rPr lang="en-CA" sz="1100" b="0" i="0" u="none" strike="noStrike" dirty="0">
                          <a:solidFill>
                            <a:srgbClr val="000000"/>
                          </a:solidFill>
                          <a:effectLst/>
                          <a:latin typeface="Calibri" panose="020F0502020204030204" pitchFamily="34" charset="0"/>
                        </a:rPr>
                        <a:t>SMC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2683866245"/>
                  </a:ext>
                </a:extLst>
              </a:tr>
              <a:tr h="205196">
                <a:tc>
                  <a:txBody>
                    <a:bodyPr/>
                    <a:lstStyle/>
                    <a:p>
                      <a:pPr algn="l" fontAlgn="b"/>
                      <a:r>
                        <a:rPr lang="en-CA" sz="1100" b="0" i="0" u="none" strike="noStrike" dirty="0">
                          <a:solidFill>
                            <a:srgbClr val="000000"/>
                          </a:solidFill>
                          <a:effectLst/>
                          <a:latin typeface="Calibri" panose="020F0502020204030204" pitchFamily="34" charset="0"/>
                        </a:rPr>
                        <a:t>NSK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1779690544"/>
                  </a:ext>
                </a:extLst>
              </a:tr>
              <a:tr h="205196">
                <a:tc>
                  <a:txBody>
                    <a:bodyPr/>
                    <a:lstStyle/>
                    <a:p>
                      <a:pPr algn="l" fontAlgn="b"/>
                      <a:r>
                        <a:rPr lang="en-CA" sz="1100" b="0" i="0" u="none" strike="noStrike" dirty="0">
                          <a:solidFill>
                            <a:srgbClr val="000000"/>
                          </a:solidFill>
                          <a:effectLst/>
                          <a:latin typeface="Calibri" panose="020F0502020204030204" pitchFamily="34" charset="0"/>
                        </a:rPr>
                        <a:t>THK Co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400442088"/>
                  </a:ext>
                </a:extLst>
              </a:tr>
              <a:tr h="205196">
                <a:tc>
                  <a:txBody>
                    <a:bodyPr/>
                    <a:lstStyle/>
                    <a:p>
                      <a:pPr algn="l" fontAlgn="b"/>
                      <a:r>
                        <a:rPr lang="en-CA" sz="1100" b="0" i="0" u="none" strike="noStrike" dirty="0">
                          <a:solidFill>
                            <a:srgbClr val="000000"/>
                          </a:solidFill>
                          <a:effectLst/>
                          <a:latin typeface="Calibri" panose="020F0502020204030204" pitchFamily="34" charset="0"/>
                        </a:rPr>
                        <a:t>Keikyu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1253678372"/>
                  </a:ext>
                </a:extLst>
              </a:tr>
              <a:tr h="205196">
                <a:tc>
                  <a:txBody>
                    <a:bodyPr/>
                    <a:lstStyle/>
                    <a:p>
                      <a:pPr algn="l" fontAlgn="b"/>
                      <a:r>
                        <a:rPr lang="en-CA" sz="1100" b="0" i="0" u="none" strike="noStrike" dirty="0">
                          <a:solidFill>
                            <a:srgbClr val="000000"/>
                          </a:solidFill>
                          <a:effectLst/>
                          <a:latin typeface="Calibri" panose="020F0502020204030204" pitchFamily="34" charset="0"/>
                        </a:rPr>
                        <a:t>NTN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1400247097"/>
                  </a:ext>
                </a:extLst>
              </a:tr>
              <a:tr h="205196">
                <a:tc>
                  <a:txBody>
                    <a:bodyPr/>
                    <a:lstStyle/>
                    <a:p>
                      <a:pPr algn="l" fontAlgn="b"/>
                      <a:r>
                        <a:rPr lang="en-CA" sz="1100" b="0" i="0" u="none" strike="noStrike" dirty="0">
                          <a:solidFill>
                            <a:srgbClr val="000000"/>
                          </a:solidFill>
                          <a:effectLst/>
                          <a:latin typeface="Calibri" panose="020F0502020204030204" pitchFamily="34" charset="0"/>
                        </a:rPr>
                        <a:t>Aalberts NV</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Netherlands</a:t>
                      </a:r>
                    </a:p>
                  </a:txBody>
                  <a:tcPr marL="0" marR="0" marT="0" marB="0" anchor="b"/>
                </a:tc>
                <a:extLst>
                  <a:ext uri="{0D108BD9-81ED-4DB2-BD59-A6C34878D82A}">
                    <a16:rowId xmlns:a16="http://schemas.microsoft.com/office/drawing/2014/main" val="3502536527"/>
                  </a:ext>
                </a:extLst>
              </a:tr>
              <a:tr h="205196">
                <a:tc>
                  <a:txBody>
                    <a:bodyPr/>
                    <a:lstStyle/>
                    <a:p>
                      <a:pPr algn="l" fontAlgn="b"/>
                      <a:r>
                        <a:rPr lang="en-CA" sz="1100" b="0" i="0" u="none" strike="noStrike" dirty="0">
                          <a:solidFill>
                            <a:srgbClr val="000000"/>
                          </a:solidFill>
                          <a:effectLst/>
                          <a:latin typeface="Calibri" panose="020F0502020204030204" pitchFamily="34" charset="0"/>
                        </a:rPr>
                        <a:t>Keppel Corporation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Singapore</a:t>
                      </a:r>
                    </a:p>
                  </a:txBody>
                  <a:tcPr marL="0" marR="0" marT="0" marB="0" anchor="b"/>
                </a:tc>
                <a:extLst>
                  <a:ext uri="{0D108BD9-81ED-4DB2-BD59-A6C34878D82A}">
                    <a16:rowId xmlns:a16="http://schemas.microsoft.com/office/drawing/2014/main" val="3702160306"/>
                  </a:ext>
                </a:extLst>
              </a:tr>
              <a:tr h="205196">
                <a:tc>
                  <a:txBody>
                    <a:bodyPr/>
                    <a:lstStyle/>
                    <a:p>
                      <a:pPr algn="l" fontAlgn="b"/>
                      <a:r>
                        <a:rPr lang="en-CA" sz="1100" b="0" i="0" u="none" strike="noStrike" dirty="0">
                          <a:solidFill>
                            <a:srgbClr val="000000"/>
                          </a:solidFill>
                          <a:effectLst/>
                          <a:latin typeface="Calibri" panose="020F0502020204030204" pitchFamily="34" charset="0"/>
                        </a:rPr>
                        <a:t>Doosan Co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South Korea</a:t>
                      </a:r>
                    </a:p>
                  </a:txBody>
                  <a:tcPr marL="0" marR="0" marT="0" marB="0" anchor="b"/>
                </a:tc>
                <a:extLst>
                  <a:ext uri="{0D108BD9-81ED-4DB2-BD59-A6C34878D82A}">
                    <a16:rowId xmlns:a16="http://schemas.microsoft.com/office/drawing/2014/main" val="2259300069"/>
                  </a:ext>
                </a:extLst>
              </a:tr>
              <a:tr h="205196">
                <a:tc>
                  <a:txBody>
                    <a:bodyPr/>
                    <a:lstStyle/>
                    <a:p>
                      <a:pPr algn="l" fontAlgn="b"/>
                      <a:r>
                        <a:rPr lang="en-CA" sz="1100" b="0" i="0" u="none" strike="noStrike" dirty="0">
                          <a:solidFill>
                            <a:srgbClr val="000000"/>
                          </a:solidFill>
                          <a:effectLst/>
                          <a:latin typeface="Calibri" panose="020F0502020204030204" pitchFamily="34" charset="0"/>
                        </a:rPr>
                        <a:t>Skanska AB</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Sweden</a:t>
                      </a:r>
                    </a:p>
                  </a:txBody>
                  <a:tcPr marL="0" marR="0" marT="0" marB="0" anchor="b"/>
                </a:tc>
                <a:extLst>
                  <a:ext uri="{0D108BD9-81ED-4DB2-BD59-A6C34878D82A}">
                    <a16:rowId xmlns:a16="http://schemas.microsoft.com/office/drawing/2014/main" val="98734208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4219" y="699830"/>
            <a:ext cx="8795656" cy="769441"/>
          </a:xfrm>
          <a:prstGeom prst="rect">
            <a:avLst/>
          </a:prstGeom>
          <a:noFill/>
        </p:spPr>
        <p:txBody>
          <a:bodyPr wrap="square" rtlCol="0">
            <a:spAutoFit/>
          </a:bodyPr>
          <a:lstStyle/>
          <a:p>
            <a:pPr lvl="0" algn="ctr"/>
            <a:r>
              <a:rPr lang="en-CA" sz="4400" b="1" dirty="0">
                <a:solidFill>
                  <a:srgbClr val="00813D"/>
                </a:solidFill>
                <a:latin typeface="Calibri"/>
                <a:ea typeface="Calibri"/>
                <a:cs typeface="Calibri"/>
                <a:sym typeface="Calibri"/>
              </a:rPr>
              <a:t>Andrew </a:t>
            </a:r>
            <a:r>
              <a:rPr lang="en-CA" sz="4400" b="1" dirty="0" smtClean="0">
                <a:solidFill>
                  <a:srgbClr val="00813D"/>
                </a:solidFill>
                <a:latin typeface="Calibri"/>
                <a:ea typeface="Calibri"/>
                <a:cs typeface="Calibri"/>
                <a:sym typeface="Calibri"/>
              </a:rPr>
              <a:t>Behar</a:t>
            </a:r>
            <a:endParaRPr lang="en-CA" sz="4400" dirty="0">
              <a:latin typeface="Times"/>
              <a:ea typeface="Times"/>
              <a:cs typeface="Times"/>
              <a:sym typeface="Times"/>
            </a:endParaRPr>
          </a:p>
        </p:txBody>
      </p:sp>
      <p:sp>
        <p:nvSpPr>
          <p:cNvPr id="10" name="Google Shape;177;p26"/>
          <p:cNvSpPr txBox="1"/>
          <p:nvPr/>
        </p:nvSpPr>
        <p:spPr>
          <a:xfrm>
            <a:off x="6663764" y="4677303"/>
            <a:ext cx="21945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1800" b="1" i="0" u="none" strike="noStrike" cap="none" dirty="0">
                <a:solidFill>
                  <a:srgbClr val="000000"/>
                </a:solidFill>
                <a:latin typeface="Calibri"/>
                <a:ea typeface="Calibri"/>
                <a:cs typeface="Calibri"/>
                <a:sym typeface="Calibri"/>
              </a:rPr>
              <a:t>Andrew Behar, </a:t>
            </a:r>
            <a:endParaRPr dirty="0"/>
          </a:p>
          <a:p>
            <a:pPr marL="0" marR="0" lvl="0" indent="0" algn="ctr" rtl="0">
              <a:spcBef>
                <a:spcPts val="0"/>
              </a:spcBef>
              <a:spcAft>
                <a:spcPts val="0"/>
              </a:spcAft>
              <a:buNone/>
            </a:pPr>
            <a:r>
              <a:rPr lang="en-CA" sz="1800" b="0" i="0" u="none" strike="noStrike" cap="none" dirty="0">
                <a:solidFill>
                  <a:srgbClr val="000000"/>
                </a:solidFill>
                <a:latin typeface="Calibri"/>
                <a:ea typeface="Calibri"/>
                <a:cs typeface="Calibri"/>
                <a:sym typeface="Calibri"/>
              </a:rPr>
              <a:t>CEO of </a:t>
            </a:r>
            <a:endParaRPr dirty="0"/>
          </a:p>
          <a:p>
            <a:pPr marL="0" marR="0" lvl="0" indent="0" algn="ctr" rtl="0">
              <a:spcBef>
                <a:spcPts val="0"/>
              </a:spcBef>
              <a:spcAft>
                <a:spcPts val="0"/>
              </a:spcAft>
              <a:buNone/>
            </a:pPr>
            <a:r>
              <a:rPr lang="en-CA" sz="1800" b="0" i="1" u="none" strike="noStrike" cap="none" dirty="0">
                <a:solidFill>
                  <a:srgbClr val="000000"/>
                </a:solidFill>
                <a:latin typeface="Calibri"/>
                <a:ea typeface="Calibri"/>
                <a:cs typeface="Calibri"/>
                <a:sym typeface="Calibri"/>
              </a:rPr>
              <a:t>As You Sow</a:t>
            </a:r>
            <a:endParaRPr sz="1050" b="0" i="1" u="none" strike="noStrike" cap="none" dirty="0">
              <a:solidFill>
                <a:srgbClr val="000000"/>
              </a:solidFill>
              <a:latin typeface="Calibri"/>
              <a:ea typeface="Calibri"/>
              <a:cs typeface="Calibri"/>
              <a:sym typeface="Calibri"/>
            </a:endParaRP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63764" y="1632366"/>
            <a:ext cx="2022921" cy="27187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43" y="1317508"/>
            <a:ext cx="3949987" cy="5111284"/>
          </a:xfrm>
          <a:prstGeom prst="rect">
            <a:avLst/>
          </a:prstGeom>
        </p:spPr>
      </p:pic>
    </p:spTree>
    <p:extLst>
      <p:ext uri="{BB962C8B-B14F-4D97-AF65-F5344CB8AC3E}">
        <p14:creationId xmlns:p14="http://schemas.microsoft.com/office/powerpoint/2010/main" val="2854344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E50ECE9-2E3B-4C30-9E32-6DEF4E0973D9}"/>
              </a:ext>
            </a:extLst>
          </p:cNvPr>
          <p:cNvGraphicFramePr>
            <a:graphicFrameLocks noGrp="1"/>
          </p:cNvGraphicFramePr>
          <p:nvPr>
            <p:extLst>
              <p:ext uri="{D42A27DB-BD31-4B8C-83A1-F6EECF244321}">
                <p14:modId xmlns:p14="http://schemas.microsoft.com/office/powerpoint/2010/main" val="2182129972"/>
              </p:ext>
            </p:extLst>
          </p:nvPr>
        </p:nvGraphicFramePr>
        <p:xfrm>
          <a:off x="280863" y="1779235"/>
          <a:ext cx="5465624" cy="4234004"/>
        </p:xfrm>
        <a:graphic>
          <a:graphicData uri="http://schemas.openxmlformats.org/drawingml/2006/table">
            <a:tbl>
              <a:tblPr>
                <a:tableStyleId>{2C80F905-68D4-4602-A62E-820746BEAC3E}</a:tableStyleId>
              </a:tblPr>
              <a:tblGrid>
                <a:gridCol w="2490912">
                  <a:extLst>
                    <a:ext uri="{9D8B030D-6E8A-4147-A177-3AD203B41FA5}">
                      <a16:colId xmlns:a16="http://schemas.microsoft.com/office/drawing/2014/main" val="1857558796"/>
                    </a:ext>
                  </a:extLst>
                </a:gridCol>
                <a:gridCol w="1643062">
                  <a:extLst>
                    <a:ext uri="{9D8B030D-6E8A-4147-A177-3AD203B41FA5}">
                      <a16:colId xmlns:a16="http://schemas.microsoft.com/office/drawing/2014/main" val="448537916"/>
                    </a:ext>
                  </a:extLst>
                </a:gridCol>
                <a:gridCol w="1331650">
                  <a:extLst>
                    <a:ext uri="{9D8B030D-6E8A-4147-A177-3AD203B41FA5}">
                      <a16:colId xmlns:a16="http://schemas.microsoft.com/office/drawing/2014/main" val="3451124291"/>
                    </a:ext>
                  </a:extLst>
                </a:gridCol>
              </a:tblGrid>
              <a:tr h="205196">
                <a:tc>
                  <a:txBody>
                    <a:bodyPr/>
                    <a:lstStyle/>
                    <a:p>
                      <a:pPr algn="l" fontAlgn="b"/>
                      <a:r>
                        <a:rPr lang="en-CA" sz="1100" b="1" u="none" strike="noStrike" dirty="0">
                          <a:effectLst/>
                        </a:rPr>
                        <a:t>Name</a:t>
                      </a:r>
                      <a:endParaRPr lang="en-CA"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1100" b="1" u="none" strike="noStrike" dirty="0">
                          <a:effectLst/>
                        </a:rPr>
                        <a:t>GICS Sector</a:t>
                      </a:r>
                      <a:endParaRPr lang="en-CA"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1100" b="1" u="none" strike="noStrike" dirty="0">
                          <a:effectLst/>
                        </a:rPr>
                        <a:t>Country</a:t>
                      </a:r>
                      <a:endParaRPr lang="en-CA"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9162638"/>
                  </a:ext>
                </a:extLst>
              </a:tr>
              <a:tr h="205196">
                <a:tc>
                  <a:txBody>
                    <a:bodyPr/>
                    <a:lstStyle/>
                    <a:p>
                      <a:pPr algn="l" fontAlgn="b"/>
                      <a:r>
                        <a:rPr lang="en-CA" sz="1100" b="0" i="0" u="none" strike="noStrike" dirty="0">
                          <a:solidFill>
                            <a:srgbClr val="000000"/>
                          </a:solidFill>
                          <a:effectLst/>
                          <a:latin typeface="Calibri" panose="020F0502020204030204" pitchFamily="34" charset="0"/>
                        </a:rPr>
                        <a:t>Atlas Copco AB</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Sweden</a:t>
                      </a:r>
                    </a:p>
                  </a:txBody>
                  <a:tcPr marL="0" marR="0" marT="0" marB="0" anchor="b"/>
                </a:tc>
                <a:extLst>
                  <a:ext uri="{0D108BD9-81ED-4DB2-BD59-A6C34878D82A}">
                    <a16:rowId xmlns:a16="http://schemas.microsoft.com/office/drawing/2014/main" val="1598636509"/>
                  </a:ext>
                </a:extLst>
              </a:tr>
              <a:tr h="205196">
                <a:tc>
                  <a:txBody>
                    <a:bodyPr/>
                    <a:lstStyle/>
                    <a:p>
                      <a:pPr algn="l" fontAlgn="b"/>
                      <a:r>
                        <a:rPr lang="en-CA" sz="1100" b="0" i="0" u="none" strike="noStrike" dirty="0">
                          <a:solidFill>
                            <a:srgbClr val="000000"/>
                          </a:solidFill>
                          <a:effectLst/>
                          <a:latin typeface="Calibri" panose="020F0502020204030204" pitchFamily="34" charset="0"/>
                        </a:rPr>
                        <a:t>AB SKF</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Sweden</a:t>
                      </a:r>
                    </a:p>
                  </a:txBody>
                  <a:tcPr marL="0" marR="0" marT="0" marB="0" anchor="b"/>
                </a:tc>
                <a:extLst>
                  <a:ext uri="{0D108BD9-81ED-4DB2-BD59-A6C34878D82A}">
                    <a16:rowId xmlns:a16="http://schemas.microsoft.com/office/drawing/2014/main" val="3090673299"/>
                  </a:ext>
                </a:extLst>
              </a:tr>
              <a:tr h="205196">
                <a:tc>
                  <a:txBody>
                    <a:bodyPr/>
                    <a:lstStyle/>
                    <a:p>
                      <a:pPr algn="l" fontAlgn="b"/>
                      <a:r>
                        <a:rPr lang="en-CA" sz="1100" b="0" i="0" u="none" strike="noStrike" dirty="0">
                          <a:solidFill>
                            <a:srgbClr val="000000"/>
                          </a:solidFill>
                          <a:effectLst/>
                          <a:latin typeface="Calibri" panose="020F0502020204030204" pitchFamily="34" charset="0"/>
                        </a:rPr>
                        <a:t>Peab AB</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Sweden</a:t>
                      </a:r>
                    </a:p>
                  </a:txBody>
                  <a:tcPr marL="0" marR="0" marT="0" marB="0" anchor="b"/>
                </a:tc>
                <a:extLst>
                  <a:ext uri="{0D108BD9-81ED-4DB2-BD59-A6C34878D82A}">
                    <a16:rowId xmlns:a16="http://schemas.microsoft.com/office/drawing/2014/main" val="1056467912"/>
                  </a:ext>
                </a:extLst>
              </a:tr>
              <a:tr h="205196">
                <a:tc>
                  <a:txBody>
                    <a:bodyPr/>
                    <a:lstStyle/>
                    <a:p>
                      <a:pPr algn="l" fontAlgn="b"/>
                      <a:r>
                        <a:rPr lang="en-CA" sz="1100" b="0" i="0" u="none" strike="noStrike" dirty="0">
                          <a:solidFill>
                            <a:srgbClr val="000000"/>
                          </a:solidFill>
                          <a:effectLst/>
                          <a:latin typeface="Calibri" panose="020F0502020204030204" pitchFamily="34" charset="0"/>
                        </a:rPr>
                        <a:t>FirstGroup PLC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Kingdom</a:t>
                      </a:r>
                    </a:p>
                  </a:txBody>
                  <a:tcPr marL="0" marR="0" marT="0" marB="0" anchor="b"/>
                </a:tc>
                <a:extLst>
                  <a:ext uri="{0D108BD9-81ED-4DB2-BD59-A6C34878D82A}">
                    <a16:rowId xmlns:a16="http://schemas.microsoft.com/office/drawing/2014/main" val="519987530"/>
                  </a:ext>
                </a:extLst>
              </a:tr>
              <a:tr h="205196">
                <a:tc>
                  <a:txBody>
                    <a:bodyPr/>
                    <a:lstStyle/>
                    <a:p>
                      <a:pPr algn="l" fontAlgn="b"/>
                      <a:r>
                        <a:rPr lang="en-CA" sz="1100" b="0" i="0" u="none" strike="noStrike" dirty="0">
                          <a:solidFill>
                            <a:srgbClr val="000000"/>
                          </a:solidFill>
                          <a:effectLst/>
                          <a:latin typeface="Calibri" panose="020F0502020204030204" pitchFamily="34" charset="0"/>
                        </a:rPr>
                        <a:t>Melrose Industries PLC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Kingdom</a:t>
                      </a:r>
                    </a:p>
                  </a:txBody>
                  <a:tcPr marL="0" marR="0" marT="0" marB="0" anchor="b"/>
                </a:tc>
                <a:extLst>
                  <a:ext uri="{0D108BD9-81ED-4DB2-BD59-A6C34878D82A}">
                    <a16:rowId xmlns:a16="http://schemas.microsoft.com/office/drawing/2014/main" val="2027230888"/>
                  </a:ext>
                </a:extLst>
              </a:tr>
              <a:tr h="205196">
                <a:tc>
                  <a:txBody>
                    <a:bodyPr/>
                    <a:lstStyle/>
                    <a:p>
                      <a:pPr algn="l" fontAlgn="b"/>
                      <a:r>
                        <a:rPr lang="en-CA" sz="1100" b="0" i="0" u="none" strike="noStrike" dirty="0">
                          <a:solidFill>
                            <a:srgbClr val="000000"/>
                          </a:solidFill>
                          <a:effectLst/>
                          <a:latin typeface="Calibri" panose="020F0502020204030204" pitchFamily="34" charset="0"/>
                        </a:rPr>
                        <a:t>Waste Management Inc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232420013"/>
                  </a:ext>
                </a:extLst>
              </a:tr>
              <a:tr h="205196">
                <a:tc>
                  <a:txBody>
                    <a:bodyPr/>
                    <a:lstStyle/>
                    <a:p>
                      <a:pPr algn="l" fontAlgn="b"/>
                      <a:r>
                        <a:rPr lang="en-CA" sz="1100" b="0" i="0" u="none" strike="noStrike" dirty="0">
                          <a:solidFill>
                            <a:srgbClr val="000000"/>
                          </a:solidFill>
                          <a:effectLst/>
                          <a:latin typeface="Calibri" panose="020F0502020204030204" pitchFamily="34" charset="0"/>
                        </a:rPr>
                        <a:t>Parker-Hannifin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359098609"/>
                  </a:ext>
                </a:extLst>
              </a:tr>
              <a:tr h="205196">
                <a:tc>
                  <a:txBody>
                    <a:bodyPr/>
                    <a:lstStyle/>
                    <a:p>
                      <a:pPr algn="l" fontAlgn="b"/>
                      <a:r>
                        <a:rPr lang="en-CA" sz="1100" b="0" i="0" u="none" strike="noStrike" dirty="0">
                          <a:solidFill>
                            <a:srgbClr val="000000"/>
                          </a:solidFill>
                          <a:effectLst/>
                          <a:latin typeface="Calibri" panose="020F0502020204030204" pitchFamily="34" charset="0"/>
                        </a:rPr>
                        <a:t>Kansas City Southern</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4263142461"/>
                  </a:ext>
                </a:extLst>
              </a:tr>
              <a:tr h="205196">
                <a:tc>
                  <a:txBody>
                    <a:bodyPr/>
                    <a:lstStyle/>
                    <a:p>
                      <a:pPr algn="l" fontAlgn="b"/>
                      <a:r>
                        <a:rPr lang="en-CA" sz="1100" b="0" i="0" u="none" strike="noStrike" dirty="0">
                          <a:solidFill>
                            <a:srgbClr val="000000"/>
                          </a:solidFill>
                          <a:effectLst/>
                          <a:latin typeface="Calibri" panose="020F0502020204030204" pitchFamily="34" charset="0"/>
                        </a:rPr>
                        <a:t>Dover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3821747596"/>
                  </a:ext>
                </a:extLst>
              </a:tr>
              <a:tr h="205196">
                <a:tc>
                  <a:txBody>
                    <a:bodyPr/>
                    <a:lstStyle/>
                    <a:p>
                      <a:pPr algn="l" fontAlgn="b"/>
                      <a:r>
                        <a:rPr lang="en-CA" sz="1100" b="0" i="0" u="none" strike="noStrike" dirty="0">
                          <a:solidFill>
                            <a:srgbClr val="000000"/>
                          </a:solidFill>
                          <a:effectLst/>
                          <a:latin typeface="Calibri" panose="020F0502020204030204" pitchFamily="34" charset="0"/>
                        </a:rPr>
                        <a:t>Evoqua Water Technologies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665302945"/>
                  </a:ext>
                </a:extLst>
              </a:tr>
              <a:tr h="205196">
                <a:tc>
                  <a:txBody>
                    <a:bodyPr/>
                    <a:lstStyle/>
                    <a:p>
                      <a:pPr algn="l" fontAlgn="b"/>
                      <a:r>
                        <a:rPr lang="en-CA" sz="1100" b="0" i="0" u="none" strike="noStrike" dirty="0">
                          <a:solidFill>
                            <a:srgbClr val="000000"/>
                          </a:solidFill>
                          <a:effectLst/>
                          <a:latin typeface="Calibri" panose="020F0502020204030204" pitchFamily="34" charset="0"/>
                        </a:rPr>
                        <a:t>Fortive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Industrials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1539639926"/>
                  </a:ext>
                </a:extLst>
              </a:tr>
              <a:tr h="205196">
                <a:tc>
                  <a:txBody>
                    <a:bodyPr/>
                    <a:lstStyle/>
                    <a:p>
                      <a:pPr algn="l" fontAlgn="b"/>
                      <a:r>
                        <a:rPr lang="en-US" sz="1100" b="0" i="0" u="none" strike="noStrike" dirty="0">
                          <a:solidFill>
                            <a:srgbClr val="000000"/>
                          </a:solidFill>
                          <a:effectLst/>
                          <a:latin typeface="Calibri" panose="020F0502020204030204" pitchFamily="34" charset="0"/>
                        </a:rPr>
                        <a:t>China Railway Signal &amp; Communication Corp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China</a:t>
                      </a:r>
                    </a:p>
                  </a:txBody>
                  <a:tcPr marL="0" marR="0" marT="0" marB="0" anchor="b"/>
                </a:tc>
                <a:extLst>
                  <a:ext uri="{0D108BD9-81ED-4DB2-BD59-A6C34878D82A}">
                    <a16:rowId xmlns:a16="http://schemas.microsoft.com/office/drawing/2014/main" val="2683866245"/>
                  </a:ext>
                </a:extLst>
              </a:tr>
              <a:tr h="205196">
                <a:tc>
                  <a:txBody>
                    <a:bodyPr/>
                    <a:lstStyle/>
                    <a:p>
                      <a:pPr algn="l" fontAlgn="b"/>
                      <a:r>
                        <a:rPr lang="en-CA" sz="1100" b="0" i="0" u="none" strike="noStrike" dirty="0">
                          <a:solidFill>
                            <a:srgbClr val="000000"/>
                          </a:solidFill>
                          <a:effectLst/>
                          <a:latin typeface="Calibri" panose="020F0502020204030204" pitchFamily="34" charset="0"/>
                        </a:rPr>
                        <a:t>SAP SE</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Germany</a:t>
                      </a:r>
                    </a:p>
                  </a:txBody>
                  <a:tcPr marL="0" marR="0" marT="0" marB="0" anchor="b"/>
                </a:tc>
                <a:extLst>
                  <a:ext uri="{0D108BD9-81ED-4DB2-BD59-A6C34878D82A}">
                    <a16:rowId xmlns:a16="http://schemas.microsoft.com/office/drawing/2014/main" val="1779690544"/>
                  </a:ext>
                </a:extLst>
              </a:tr>
              <a:tr h="205196">
                <a:tc>
                  <a:txBody>
                    <a:bodyPr/>
                    <a:lstStyle/>
                    <a:p>
                      <a:pPr algn="l" fontAlgn="b"/>
                      <a:r>
                        <a:rPr lang="en-CA" sz="1100" b="0" i="0" u="none" strike="noStrike" dirty="0">
                          <a:solidFill>
                            <a:srgbClr val="000000"/>
                          </a:solidFill>
                          <a:effectLst/>
                          <a:latin typeface="Calibri" panose="020F0502020204030204" pitchFamily="34" charset="0"/>
                        </a:rPr>
                        <a:t>Accenture PLC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Ireland</a:t>
                      </a:r>
                    </a:p>
                  </a:txBody>
                  <a:tcPr marL="0" marR="0" marT="0" marB="0" anchor="b"/>
                </a:tc>
                <a:extLst>
                  <a:ext uri="{0D108BD9-81ED-4DB2-BD59-A6C34878D82A}">
                    <a16:rowId xmlns:a16="http://schemas.microsoft.com/office/drawing/2014/main" val="400442088"/>
                  </a:ext>
                </a:extLst>
              </a:tr>
              <a:tr h="205196">
                <a:tc>
                  <a:txBody>
                    <a:bodyPr/>
                    <a:lstStyle/>
                    <a:p>
                      <a:pPr algn="l" fontAlgn="b"/>
                      <a:r>
                        <a:rPr lang="en-CA" sz="1100" b="0" i="0" u="none" strike="noStrike" dirty="0">
                          <a:solidFill>
                            <a:srgbClr val="000000"/>
                          </a:solidFill>
                          <a:effectLst/>
                          <a:latin typeface="Calibri" panose="020F0502020204030204" pitchFamily="34" charset="0"/>
                        </a:rPr>
                        <a:t>Hitachi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1253678372"/>
                  </a:ext>
                </a:extLst>
              </a:tr>
              <a:tr h="205196">
                <a:tc>
                  <a:txBody>
                    <a:bodyPr/>
                    <a:lstStyle/>
                    <a:p>
                      <a:pPr algn="l" fontAlgn="b"/>
                      <a:r>
                        <a:rPr lang="en-CA" sz="1100" b="0" i="0" u="none" strike="noStrike" dirty="0">
                          <a:solidFill>
                            <a:srgbClr val="000000"/>
                          </a:solidFill>
                          <a:effectLst/>
                          <a:latin typeface="Calibri" panose="020F0502020204030204" pitchFamily="34" charset="0"/>
                        </a:rPr>
                        <a:t>Murata Manufacturing Co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1400247097"/>
                  </a:ext>
                </a:extLst>
              </a:tr>
              <a:tr h="205196">
                <a:tc>
                  <a:txBody>
                    <a:bodyPr/>
                    <a:lstStyle/>
                    <a:p>
                      <a:pPr algn="l" fontAlgn="b"/>
                      <a:r>
                        <a:rPr lang="en-CA" sz="1100" b="0" i="0" u="none" strike="noStrike" dirty="0">
                          <a:solidFill>
                            <a:srgbClr val="000000"/>
                          </a:solidFill>
                          <a:effectLst/>
                          <a:latin typeface="Calibri" panose="020F0502020204030204" pitchFamily="34" charset="0"/>
                        </a:rPr>
                        <a:t>Omron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3502536527"/>
                  </a:ext>
                </a:extLst>
              </a:tr>
              <a:tr h="205196">
                <a:tc>
                  <a:txBody>
                    <a:bodyPr/>
                    <a:lstStyle/>
                    <a:p>
                      <a:pPr algn="l" fontAlgn="b"/>
                      <a:r>
                        <a:rPr lang="en-CA" sz="1100" b="0" i="0" u="none" strike="noStrike" dirty="0">
                          <a:solidFill>
                            <a:srgbClr val="000000"/>
                          </a:solidFill>
                          <a:effectLst/>
                          <a:latin typeface="Calibri" panose="020F0502020204030204" pitchFamily="34" charset="0"/>
                        </a:rPr>
                        <a:t>ASML Holding NV</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Netherlands</a:t>
                      </a:r>
                    </a:p>
                  </a:txBody>
                  <a:tcPr marL="0" marR="0" marT="0" marB="0" anchor="b"/>
                </a:tc>
                <a:extLst>
                  <a:ext uri="{0D108BD9-81ED-4DB2-BD59-A6C34878D82A}">
                    <a16:rowId xmlns:a16="http://schemas.microsoft.com/office/drawing/2014/main" val="3702160306"/>
                  </a:ext>
                </a:extLst>
              </a:tr>
              <a:tr h="205196">
                <a:tc>
                  <a:txBody>
                    <a:bodyPr/>
                    <a:lstStyle/>
                    <a:p>
                      <a:pPr algn="l" fontAlgn="b"/>
                      <a:r>
                        <a:rPr lang="en-CA" sz="1100" b="0" i="0" u="none" strike="noStrike" dirty="0">
                          <a:solidFill>
                            <a:srgbClr val="000000"/>
                          </a:solidFill>
                          <a:effectLst/>
                          <a:latin typeface="Calibri" panose="020F0502020204030204" pitchFamily="34" charset="0"/>
                        </a:rPr>
                        <a:t>Samsung Electro-Mechanics Co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South Korea</a:t>
                      </a:r>
                    </a:p>
                  </a:txBody>
                  <a:tcPr marL="0" marR="0" marT="0" marB="0" anchor="b"/>
                </a:tc>
                <a:extLst>
                  <a:ext uri="{0D108BD9-81ED-4DB2-BD59-A6C34878D82A}">
                    <a16:rowId xmlns:a16="http://schemas.microsoft.com/office/drawing/2014/main" val="2259300069"/>
                  </a:ext>
                </a:extLst>
              </a:tr>
            </a:tbl>
          </a:graphicData>
        </a:graphic>
      </p:graphicFrame>
      <p:graphicFrame>
        <p:nvGraphicFramePr>
          <p:cNvPr id="6" name="Table 5">
            <a:extLst>
              <a:ext uri="{FF2B5EF4-FFF2-40B4-BE49-F238E27FC236}">
                <a16:creationId xmlns:a16="http://schemas.microsoft.com/office/drawing/2014/main" id="{5EB40986-D612-4DF6-8EFA-9740FFDC00C4}"/>
              </a:ext>
            </a:extLst>
          </p:cNvPr>
          <p:cNvGraphicFramePr>
            <a:graphicFrameLocks noGrp="1"/>
          </p:cNvGraphicFramePr>
          <p:nvPr>
            <p:extLst>
              <p:ext uri="{D42A27DB-BD31-4B8C-83A1-F6EECF244321}">
                <p14:modId xmlns:p14="http://schemas.microsoft.com/office/powerpoint/2010/main" val="4066674062"/>
              </p:ext>
            </p:extLst>
          </p:nvPr>
        </p:nvGraphicFramePr>
        <p:xfrm>
          <a:off x="5891592" y="1779235"/>
          <a:ext cx="6007100" cy="4309116"/>
        </p:xfrm>
        <a:graphic>
          <a:graphicData uri="http://schemas.openxmlformats.org/drawingml/2006/table">
            <a:tbl>
              <a:tblPr>
                <a:tableStyleId>{2C80F905-68D4-4602-A62E-820746BEAC3E}</a:tableStyleId>
              </a:tblPr>
              <a:tblGrid>
                <a:gridCol w="2538033">
                  <a:extLst>
                    <a:ext uri="{9D8B030D-6E8A-4147-A177-3AD203B41FA5}">
                      <a16:colId xmlns:a16="http://schemas.microsoft.com/office/drawing/2014/main" val="1857558796"/>
                    </a:ext>
                  </a:extLst>
                </a:gridCol>
                <a:gridCol w="1843467">
                  <a:extLst>
                    <a:ext uri="{9D8B030D-6E8A-4147-A177-3AD203B41FA5}">
                      <a16:colId xmlns:a16="http://schemas.microsoft.com/office/drawing/2014/main" val="448537916"/>
                    </a:ext>
                  </a:extLst>
                </a:gridCol>
                <a:gridCol w="1625600">
                  <a:extLst>
                    <a:ext uri="{9D8B030D-6E8A-4147-A177-3AD203B41FA5}">
                      <a16:colId xmlns:a16="http://schemas.microsoft.com/office/drawing/2014/main" val="3451124291"/>
                    </a:ext>
                  </a:extLst>
                </a:gridCol>
              </a:tblGrid>
              <a:tr h="205196">
                <a:tc>
                  <a:txBody>
                    <a:bodyPr/>
                    <a:lstStyle/>
                    <a:p>
                      <a:pPr algn="l" fontAlgn="b"/>
                      <a:r>
                        <a:rPr lang="en-CA" sz="1100" b="1" u="none" strike="noStrike" dirty="0">
                          <a:effectLst/>
                        </a:rPr>
                        <a:t>Name</a:t>
                      </a:r>
                      <a:endParaRPr lang="en-CA"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1100" b="1" u="none" strike="noStrike" dirty="0">
                          <a:effectLst/>
                        </a:rPr>
                        <a:t>GICS Sector</a:t>
                      </a:r>
                      <a:endParaRPr lang="en-CA"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1100" b="1" u="none" strike="noStrike" dirty="0">
                          <a:effectLst/>
                        </a:rPr>
                        <a:t>Country</a:t>
                      </a:r>
                      <a:endParaRPr lang="en-CA"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9162638"/>
                  </a:ext>
                </a:extLst>
              </a:tr>
              <a:tr h="205196">
                <a:tc>
                  <a:txBody>
                    <a:bodyPr/>
                    <a:lstStyle/>
                    <a:p>
                      <a:pPr algn="l" fontAlgn="b"/>
                      <a:r>
                        <a:rPr lang="en-CA" sz="1100" b="0" i="0" u="none" strike="noStrike" dirty="0">
                          <a:solidFill>
                            <a:srgbClr val="000000"/>
                          </a:solidFill>
                          <a:effectLst/>
                          <a:latin typeface="Calibri" panose="020F0502020204030204" pitchFamily="34" charset="0"/>
                        </a:rPr>
                        <a:t>LG Innotek Co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South Korea</a:t>
                      </a:r>
                    </a:p>
                  </a:txBody>
                  <a:tcPr marL="0" marR="0" marT="0" marB="0" anchor="b"/>
                </a:tc>
                <a:extLst>
                  <a:ext uri="{0D108BD9-81ED-4DB2-BD59-A6C34878D82A}">
                    <a16:rowId xmlns:a16="http://schemas.microsoft.com/office/drawing/2014/main" val="1598636509"/>
                  </a:ext>
                </a:extLst>
              </a:tr>
              <a:tr h="205196">
                <a:tc>
                  <a:txBody>
                    <a:bodyPr/>
                    <a:lstStyle/>
                    <a:p>
                      <a:pPr algn="l" fontAlgn="b"/>
                      <a:r>
                        <a:rPr lang="en-CA" sz="1100" b="0" i="0" u="none" strike="noStrike" dirty="0">
                          <a:solidFill>
                            <a:srgbClr val="000000"/>
                          </a:solidFill>
                          <a:effectLst/>
                          <a:latin typeface="Calibri" panose="020F0502020204030204" pitchFamily="34" charset="0"/>
                        </a:rPr>
                        <a:t>TE Connectivity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Switzerland</a:t>
                      </a:r>
                    </a:p>
                  </a:txBody>
                  <a:tcPr marL="0" marR="0" marT="0" marB="0" anchor="b"/>
                </a:tc>
                <a:extLst>
                  <a:ext uri="{0D108BD9-81ED-4DB2-BD59-A6C34878D82A}">
                    <a16:rowId xmlns:a16="http://schemas.microsoft.com/office/drawing/2014/main" val="3090673299"/>
                  </a:ext>
                </a:extLst>
              </a:tr>
              <a:tr h="205196">
                <a:tc>
                  <a:txBody>
                    <a:bodyPr/>
                    <a:lstStyle/>
                    <a:p>
                      <a:pPr algn="l" fontAlgn="b"/>
                      <a:r>
                        <a:rPr lang="en-CA" sz="1100" b="0" i="0" u="none" strike="noStrike" dirty="0">
                          <a:solidFill>
                            <a:srgbClr val="000000"/>
                          </a:solidFill>
                          <a:effectLst/>
                          <a:latin typeface="Calibri" panose="020F0502020204030204" pitchFamily="34" charset="0"/>
                        </a:rPr>
                        <a:t>Lite-On Technology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Taiwan</a:t>
                      </a:r>
                    </a:p>
                  </a:txBody>
                  <a:tcPr marL="0" marR="0" marT="0" marB="0" anchor="b"/>
                </a:tc>
                <a:extLst>
                  <a:ext uri="{0D108BD9-81ED-4DB2-BD59-A6C34878D82A}">
                    <a16:rowId xmlns:a16="http://schemas.microsoft.com/office/drawing/2014/main" val="1056467912"/>
                  </a:ext>
                </a:extLst>
              </a:tr>
              <a:tr h="205196">
                <a:tc>
                  <a:txBody>
                    <a:bodyPr/>
                    <a:lstStyle/>
                    <a:p>
                      <a:pPr algn="l" fontAlgn="b"/>
                      <a:r>
                        <a:rPr lang="en-CA" sz="1100" b="0" i="0" u="none" strike="noStrike" dirty="0">
                          <a:solidFill>
                            <a:srgbClr val="000000"/>
                          </a:solidFill>
                          <a:effectLst/>
                          <a:latin typeface="Calibri" panose="020F0502020204030204" pitchFamily="34" charset="0"/>
                        </a:rPr>
                        <a:t>Intel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519987530"/>
                  </a:ext>
                </a:extLst>
              </a:tr>
              <a:tr h="205196">
                <a:tc>
                  <a:txBody>
                    <a:bodyPr/>
                    <a:lstStyle/>
                    <a:p>
                      <a:pPr algn="l" fontAlgn="b"/>
                      <a:r>
                        <a:rPr lang="en-CA" sz="1100" b="0" i="0" u="none" strike="noStrike" dirty="0">
                          <a:solidFill>
                            <a:srgbClr val="000000"/>
                          </a:solidFill>
                          <a:effectLst/>
                          <a:latin typeface="Calibri" panose="020F0502020204030204" pitchFamily="34" charset="0"/>
                        </a:rPr>
                        <a:t>Hewlett Packard Enterprise Co</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2027230888"/>
                  </a:ext>
                </a:extLst>
              </a:tr>
              <a:tr h="205196">
                <a:tc>
                  <a:txBody>
                    <a:bodyPr/>
                    <a:lstStyle/>
                    <a:p>
                      <a:pPr algn="l" fontAlgn="b"/>
                      <a:r>
                        <a:rPr lang="en-CA" sz="1100" b="0" i="0" u="none" strike="noStrike" dirty="0">
                          <a:solidFill>
                            <a:srgbClr val="000000"/>
                          </a:solidFill>
                          <a:effectLst/>
                          <a:latin typeface="Calibri" panose="020F0502020204030204" pitchFamily="34" charset="0"/>
                        </a:rPr>
                        <a:t>VMware Inc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232420013"/>
                  </a:ext>
                </a:extLst>
              </a:tr>
              <a:tr h="205196">
                <a:tc>
                  <a:txBody>
                    <a:bodyPr/>
                    <a:lstStyle/>
                    <a:p>
                      <a:pPr algn="l" fontAlgn="b"/>
                      <a:r>
                        <a:rPr lang="en-CA" sz="1100" b="0" i="0" u="none" strike="noStrike" dirty="0">
                          <a:solidFill>
                            <a:srgbClr val="000000"/>
                          </a:solidFill>
                          <a:effectLst/>
                          <a:latin typeface="Calibri" panose="020F0502020204030204" pitchFamily="34" charset="0"/>
                        </a:rPr>
                        <a:t>Analog Devices Inc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359098609"/>
                  </a:ext>
                </a:extLst>
              </a:tr>
              <a:tr h="205196">
                <a:tc>
                  <a:txBody>
                    <a:bodyPr/>
                    <a:lstStyle/>
                    <a:p>
                      <a:pPr algn="l" fontAlgn="b"/>
                      <a:r>
                        <a:rPr lang="en-CA" sz="1100" b="0" i="0" u="none" strike="noStrike" dirty="0">
                          <a:solidFill>
                            <a:srgbClr val="000000"/>
                          </a:solidFill>
                          <a:effectLst/>
                          <a:latin typeface="Calibri" panose="020F0502020204030204" pitchFamily="34" charset="0"/>
                        </a:rPr>
                        <a:t>Applied Materials Inc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4263142461"/>
                  </a:ext>
                </a:extLst>
              </a:tr>
              <a:tr h="205196">
                <a:tc>
                  <a:txBody>
                    <a:bodyPr/>
                    <a:lstStyle/>
                    <a:p>
                      <a:pPr algn="l" fontAlgn="b"/>
                      <a:r>
                        <a:rPr lang="en-CA" sz="1100" b="0" i="0" u="none" strike="noStrike" dirty="0">
                          <a:solidFill>
                            <a:srgbClr val="000000"/>
                          </a:solidFill>
                          <a:effectLst/>
                          <a:latin typeface="Calibri" panose="020F0502020204030204" pitchFamily="34" charset="0"/>
                        </a:rPr>
                        <a:t>ON Semiconductor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Information Technology</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3821747596"/>
                  </a:ext>
                </a:extLst>
              </a:tr>
              <a:tr h="205196">
                <a:tc>
                  <a:txBody>
                    <a:bodyPr/>
                    <a:lstStyle/>
                    <a:p>
                      <a:pPr algn="l" fontAlgn="b"/>
                      <a:r>
                        <a:rPr lang="en-CA" sz="1100" b="0" i="0" u="none" strike="noStrike" dirty="0">
                          <a:solidFill>
                            <a:srgbClr val="000000"/>
                          </a:solidFill>
                          <a:effectLst/>
                          <a:latin typeface="Calibri" panose="020F0502020204030204" pitchFamily="34" charset="0"/>
                        </a:rPr>
                        <a:t>Amcor PLC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Materials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Australia</a:t>
                      </a:r>
                    </a:p>
                  </a:txBody>
                  <a:tcPr marL="0" marR="0" marT="0" marB="0" anchor="b"/>
                </a:tc>
                <a:extLst>
                  <a:ext uri="{0D108BD9-81ED-4DB2-BD59-A6C34878D82A}">
                    <a16:rowId xmlns:a16="http://schemas.microsoft.com/office/drawing/2014/main" val="665302945"/>
                  </a:ext>
                </a:extLst>
              </a:tr>
              <a:tr h="205196">
                <a:tc>
                  <a:txBody>
                    <a:bodyPr/>
                    <a:lstStyle/>
                    <a:p>
                      <a:pPr algn="l" fontAlgn="b"/>
                      <a:r>
                        <a:rPr lang="en-CA" sz="1100" b="0" i="0" u="none" strike="noStrike" dirty="0">
                          <a:solidFill>
                            <a:srgbClr val="000000"/>
                          </a:solidFill>
                          <a:effectLst/>
                          <a:latin typeface="Calibri" panose="020F0502020204030204" pitchFamily="34" charset="0"/>
                        </a:rPr>
                        <a:t>Cascades Inc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Materials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Canada</a:t>
                      </a:r>
                    </a:p>
                  </a:txBody>
                  <a:tcPr marL="0" marR="0" marT="0" marB="0" anchor="b"/>
                </a:tc>
                <a:extLst>
                  <a:ext uri="{0D108BD9-81ED-4DB2-BD59-A6C34878D82A}">
                    <a16:rowId xmlns:a16="http://schemas.microsoft.com/office/drawing/2014/main" val="1539639926"/>
                  </a:ext>
                </a:extLst>
              </a:tr>
              <a:tr h="205196">
                <a:tc>
                  <a:txBody>
                    <a:bodyPr/>
                    <a:lstStyle/>
                    <a:p>
                      <a:pPr algn="l" fontAlgn="b"/>
                      <a:r>
                        <a:rPr lang="it-IT" sz="1100" b="0" i="0" u="none" strike="noStrike" dirty="0">
                          <a:solidFill>
                            <a:srgbClr val="000000"/>
                          </a:solidFill>
                          <a:effectLst/>
                          <a:latin typeface="Calibri" panose="020F0502020204030204" pitchFamily="34" charset="0"/>
                        </a:rPr>
                        <a:t>COFCO Biochemical Anhui Co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Materials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China</a:t>
                      </a:r>
                    </a:p>
                  </a:txBody>
                  <a:tcPr marL="0" marR="0" marT="0" marB="0" anchor="b"/>
                </a:tc>
                <a:extLst>
                  <a:ext uri="{0D108BD9-81ED-4DB2-BD59-A6C34878D82A}">
                    <a16:rowId xmlns:a16="http://schemas.microsoft.com/office/drawing/2014/main" val="2683866245"/>
                  </a:ext>
                </a:extLst>
              </a:tr>
              <a:tr h="205196">
                <a:tc>
                  <a:txBody>
                    <a:bodyPr/>
                    <a:lstStyle/>
                    <a:p>
                      <a:pPr algn="l" fontAlgn="b"/>
                      <a:r>
                        <a:rPr lang="en-CA" sz="1100" b="0" i="0" u="none" strike="noStrike" dirty="0">
                          <a:solidFill>
                            <a:srgbClr val="000000"/>
                          </a:solidFill>
                          <a:effectLst/>
                          <a:latin typeface="Calibri" panose="020F0502020204030204" pitchFamily="34" charset="0"/>
                        </a:rPr>
                        <a:t>Jindal SAW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Materials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India</a:t>
                      </a:r>
                    </a:p>
                  </a:txBody>
                  <a:tcPr marL="0" marR="0" marT="0" marB="0" anchor="b"/>
                </a:tc>
                <a:extLst>
                  <a:ext uri="{0D108BD9-81ED-4DB2-BD59-A6C34878D82A}">
                    <a16:rowId xmlns:a16="http://schemas.microsoft.com/office/drawing/2014/main" val="1779690544"/>
                  </a:ext>
                </a:extLst>
              </a:tr>
              <a:tr h="205196">
                <a:tc>
                  <a:txBody>
                    <a:bodyPr/>
                    <a:lstStyle/>
                    <a:p>
                      <a:pPr algn="l" fontAlgn="b"/>
                      <a:r>
                        <a:rPr lang="en-CA" sz="1100" b="0" i="0" u="none" strike="noStrike" dirty="0">
                          <a:solidFill>
                            <a:srgbClr val="000000"/>
                          </a:solidFill>
                          <a:effectLst/>
                          <a:latin typeface="Calibri" panose="020F0502020204030204" pitchFamily="34" charset="0"/>
                        </a:rPr>
                        <a:t>Smurfit Kappa Group PLC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Materials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Ireland</a:t>
                      </a:r>
                    </a:p>
                  </a:txBody>
                  <a:tcPr marL="0" marR="0" marT="0" marB="0" anchor="b"/>
                </a:tc>
                <a:extLst>
                  <a:ext uri="{0D108BD9-81ED-4DB2-BD59-A6C34878D82A}">
                    <a16:rowId xmlns:a16="http://schemas.microsoft.com/office/drawing/2014/main" val="400442088"/>
                  </a:ext>
                </a:extLst>
              </a:tr>
              <a:tr h="205196">
                <a:tc>
                  <a:txBody>
                    <a:bodyPr/>
                    <a:lstStyle/>
                    <a:p>
                      <a:pPr algn="l" fontAlgn="b"/>
                      <a:r>
                        <a:rPr lang="en-CA" sz="1100" b="0" i="0" u="none" strike="noStrike" dirty="0">
                          <a:solidFill>
                            <a:srgbClr val="000000"/>
                          </a:solidFill>
                          <a:effectLst/>
                          <a:latin typeface="Calibri" panose="020F0502020204030204" pitchFamily="34" charset="0"/>
                        </a:rPr>
                        <a:t>Asahi Kasei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Materials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1253678372"/>
                  </a:ext>
                </a:extLst>
              </a:tr>
              <a:tr h="205196">
                <a:tc>
                  <a:txBody>
                    <a:bodyPr/>
                    <a:lstStyle/>
                    <a:p>
                      <a:pPr algn="l" fontAlgn="b"/>
                      <a:r>
                        <a:rPr lang="en-CA" sz="1100" b="0" i="0" u="none" strike="noStrike" dirty="0">
                          <a:solidFill>
                            <a:srgbClr val="000000"/>
                          </a:solidFill>
                          <a:effectLst/>
                          <a:latin typeface="Calibri" panose="020F0502020204030204" pitchFamily="34" charset="0"/>
                        </a:rPr>
                        <a:t>Nitto Denko Corp</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Materials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1400247097"/>
                  </a:ext>
                </a:extLst>
              </a:tr>
              <a:tr h="205196">
                <a:tc>
                  <a:txBody>
                    <a:bodyPr/>
                    <a:lstStyle/>
                    <a:p>
                      <a:pPr algn="l" fontAlgn="b"/>
                      <a:r>
                        <a:rPr lang="en-CA" sz="1100" b="0" i="0" u="none" strike="noStrike" dirty="0">
                          <a:solidFill>
                            <a:srgbClr val="000000"/>
                          </a:solidFill>
                          <a:effectLst/>
                          <a:latin typeface="Calibri" panose="020F0502020204030204" pitchFamily="34" charset="0"/>
                        </a:rPr>
                        <a:t>Air Water Inc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Materials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Japan</a:t>
                      </a:r>
                    </a:p>
                  </a:txBody>
                  <a:tcPr marL="0" marR="0" marT="0" marB="0" anchor="b"/>
                </a:tc>
                <a:extLst>
                  <a:ext uri="{0D108BD9-81ED-4DB2-BD59-A6C34878D82A}">
                    <a16:rowId xmlns:a16="http://schemas.microsoft.com/office/drawing/2014/main" val="3502536527"/>
                  </a:ext>
                </a:extLst>
              </a:tr>
              <a:tr h="205196">
                <a:tc>
                  <a:txBody>
                    <a:bodyPr/>
                    <a:lstStyle/>
                    <a:p>
                      <a:pPr algn="l" fontAlgn="b"/>
                      <a:r>
                        <a:rPr lang="en-CA" sz="1100" b="0" i="0" u="none" strike="noStrike" dirty="0">
                          <a:solidFill>
                            <a:srgbClr val="000000"/>
                          </a:solidFill>
                          <a:effectLst/>
                          <a:latin typeface="Calibri" panose="020F0502020204030204" pitchFamily="34" charset="0"/>
                        </a:rPr>
                        <a:t>Koninklijke DSM NV</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Materials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Netherlands</a:t>
                      </a:r>
                    </a:p>
                  </a:txBody>
                  <a:tcPr marL="0" marR="0" marT="0" marB="0" anchor="b"/>
                </a:tc>
                <a:extLst>
                  <a:ext uri="{0D108BD9-81ED-4DB2-BD59-A6C34878D82A}">
                    <a16:rowId xmlns:a16="http://schemas.microsoft.com/office/drawing/2014/main" val="3702160306"/>
                  </a:ext>
                </a:extLst>
              </a:tr>
              <a:tr h="205196">
                <a:tc>
                  <a:txBody>
                    <a:bodyPr/>
                    <a:lstStyle/>
                    <a:p>
                      <a:pPr algn="l" fontAlgn="b"/>
                      <a:r>
                        <a:rPr lang="en-CA" sz="1100" b="0" i="0" u="none" strike="noStrike" dirty="0">
                          <a:solidFill>
                            <a:srgbClr val="000000"/>
                          </a:solidFill>
                          <a:effectLst/>
                          <a:latin typeface="Calibri" panose="020F0502020204030204" pitchFamily="34" charset="0"/>
                        </a:rPr>
                        <a:t>Clariant AG</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Materials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Switzerland</a:t>
                      </a:r>
                    </a:p>
                  </a:txBody>
                  <a:tcPr marL="0" marR="0" marT="0" marB="0" anchor="b"/>
                </a:tc>
                <a:extLst>
                  <a:ext uri="{0D108BD9-81ED-4DB2-BD59-A6C34878D82A}">
                    <a16:rowId xmlns:a16="http://schemas.microsoft.com/office/drawing/2014/main" val="2259300069"/>
                  </a:ext>
                </a:extLst>
              </a:tr>
              <a:tr h="205196">
                <a:tc>
                  <a:txBody>
                    <a:bodyPr/>
                    <a:lstStyle/>
                    <a:p>
                      <a:pPr algn="l" fontAlgn="b"/>
                      <a:r>
                        <a:rPr lang="en-CA" sz="1100" b="0" i="0" u="none" strike="noStrike" dirty="0">
                          <a:solidFill>
                            <a:srgbClr val="000000"/>
                          </a:solidFill>
                          <a:effectLst/>
                          <a:latin typeface="Calibri" panose="020F0502020204030204" pitchFamily="34" charset="0"/>
                        </a:rPr>
                        <a:t>Sika AG</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Materials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Switzerland</a:t>
                      </a:r>
                    </a:p>
                  </a:txBody>
                  <a:tcPr marL="0" marR="0" marT="0" marB="0" anchor="b"/>
                </a:tc>
                <a:extLst>
                  <a:ext uri="{0D108BD9-81ED-4DB2-BD59-A6C34878D82A}">
                    <a16:rowId xmlns:a16="http://schemas.microsoft.com/office/drawing/2014/main" val="987342084"/>
                  </a:ext>
                </a:extLst>
              </a:tr>
            </a:tbl>
          </a:graphicData>
        </a:graphic>
      </p:graphicFrame>
      <p:sp>
        <p:nvSpPr>
          <p:cNvPr id="7" name="Google Shape;260;p37">
            <a:extLst>
              <a:ext uri="{FF2B5EF4-FFF2-40B4-BE49-F238E27FC236}">
                <a16:creationId xmlns:a16="http://schemas.microsoft.com/office/drawing/2014/main" id="{40EBB07A-533D-42DF-9CD3-CC0FD38CD5BF}"/>
              </a:ext>
            </a:extLst>
          </p:cNvPr>
          <p:cNvSpPr/>
          <p:nvPr/>
        </p:nvSpPr>
        <p:spPr>
          <a:xfrm>
            <a:off x="1757779" y="769649"/>
            <a:ext cx="890430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2400" b="1" dirty="0">
                <a:solidFill>
                  <a:schemeClr val="dk1"/>
                </a:solidFill>
                <a:latin typeface="Montserrat"/>
                <a:ea typeface="Montserrat"/>
                <a:cs typeface="Montserrat"/>
                <a:sym typeface="Montserrat"/>
              </a:rPr>
              <a:t>Clean200 2020 vs 2019 turnover: 84 companies</a:t>
            </a:r>
            <a:endParaRPr sz="2400" b="1" dirty="0">
              <a:solidFill>
                <a:schemeClr val="dk1"/>
              </a:solidFill>
              <a:latin typeface="Montserrat"/>
              <a:ea typeface="Montserrat"/>
              <a:cs typeface="Montserrat"/>
              <a:sym typeface="Montserrat"/>
            </a:endParaRPr>
          </a:p>
        </p:txBody>
      </p:sp>
      <p:sp>
        <p:nvSpPr>
          <p:cNvPr id="8" name="Google Shape;261;p37">
            <a:extLst>
              <a:ext uri="{FF2B5EF4-FFF2-40B4-BE49-F238E27FC236}">
                <a16:creationId xmlns:a16="http://schemas.microsoft.com/office/drawing/2014/main" id="{6EC627AE-18FE-4133-90D5-56F3E169F18C}"/>
              </a:ext>
            </a:extLst>
          </p:cNvPr>
          <p:cNvSpPr txBox="1"/>
          <p:nvPr/>
        </p:nvSpPr>
        <p:spPr>
          <a:xfrm>
            <a:off x="4261103" y="1231314"/>
            <a:ext cx="3575304"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1800" b="1" dirty="0">
                <a:solidFill>
                  <a:schemeClr val="dk1"/>
                </a:solidFill>
                <a:latin typeface="Montserrat"/>
                <a:ea typeface="Montserrat"/>
                <a:cs typeface="Montserrat"/>
                <a:sym typeface="Montserrat"/>
              </a:rPr>
              <a:t>New on 2020 Clean200</a:t>
            </a:r>
            <a:endParaRPr sz="1800" b="1"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3582160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E50ECE9-2E3B-4C30-9E32-6DEF4E0973D9}"/>
              </a:ext>
            </a:extLst>
          </p:cNvPr>
          <p:cNvGraphicFramePr>
            <a:graphicFrameLocks noGrp="1"/>
          </p:cNvGraphicFramePr>
          <p:nvPr>
            <p:extLst>
              <p:ext uri="{D42A27DB-BD31-4B8C-83A1-F6EECF244321}">
                <p14:modId xmlns:p14="http://schemas.microsoft.com/office/powerpoint/2010/main" val="1527708853"/>
              </p:ext>
            </p:extLst>
          </p:nvPr>
        </p:nvGraphicFramePr>
        <p:xfrm>
          <a:off x="3363188" y="2190974"/>
          <a:ext cx="5465624" cy="1361260"/>
        </p:xfrm>
        <a:graphic>
          <a:graphicData uri="http://schemas.openxmlformats.org/drawingml/2006/table">
            <a:tbl>
              <a:tblPr>
                <a:tableStyleId>{2C80F905-68D4-4602-A62E-820746BEAC3E}</a:tableStyleId>
              </a:tblPr>
              <a:tblGrid>
                <a:gridCol w="1830832">
                  <a:extLst>
                    <a:ext uri="{9D8B030D-6E8A-4147-A177-3AD203B41FA5}">
                      <a16:colId xmlns:a16="http://schemas.microsoft.com/office/drawing/2014/main" val="1857558796"/>
                    </a:ext>
                  </a:extLst>
                </a:gridCol>
                <a:gridCol w="1453939">
                  <a:extLst>
                    <a:ext uri="{9D8B030D-6E8A-4147-A177-3AD203B41FA5}">
                      <a16:colId xmlns:a16="http://schemas.microsoft.com/office/drawing/2014/main" val="448537916"/>
                    </a:ext>
                  </a:extLst>
                </a:gridCol>
                <a:gridCol w="2180853">
                  <a:extLst>
                    <a:ext uri="{9D8B030D-6E8A-4147-A177-3AD203B41FA5}">
                      <a16:colId xmlns:a16="http://schemas.microsoft.com/office/drawing/2014/main" val="3451124291"/>
                    </a:ext>
                  </a:extLst>
                </a:gridCol>
              </a:tblGrid>
              <a:tr h="205196">
                <a:tc>
                  <a:txBody>
                    <a:bodyPr/>
                    <a:lstStyle/>
                    <a:p>
                      <a:pPr algn="l" fontAlgn="b"/>
                      <a:r>
                        <a:rPr lang="en-CA" sz="1100" b="1" u="none" strike="noStrike" dirty="0">
                          <a:effectLst/>
                        </a:rPr>
                        <a:t>Name</a:t>
                      </a:r>
                      <a:endParaRPr lang="en-CA"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1100" b="1" u="none" strike="noStrike" dirty="0">
                          <a:effectLst/>
                        </a:rPr>
                        <a:t>GICS Sector</a:t>
                      </a:r>
                      <a:endParaRPr lang="en-CA"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1100" b="1" u="none" strike="noStrike" dirty="0">
                          <a:effectLst/>
                        </a:rPr>
                        <a:t>Country</a:t>
                      </a:r>
                      <a:endParaRPr lang="en-CA"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9162638"/>
                  </a:ext>
                </a:extLst>
              </a:tr>
              <a:tr h="205196">
                <a:tc>
                  <a:txBody>
                    <a:bodyPr/>
                    <a:lstStyle/>
                    <a:p>
                      <a:pPr algn="l" fontAlgn="b"/>
                      <a:r>
                        <a:rPr lang="en-CA" sz="1100" b="0" i="0" u="none" strike="noStrike" dirty="0">
                          <a:solidFill>
                            <a:srgbClr val="000000"/>
                          </a:solidFill>
                          <a:effectLst/>
                          <a:latin typeface="Calibri" panose="020F0502020204030204" pitchFamily="34" charset="0"/>
                        </a:rPr>
                        <a:t>Sims Metal Management Ltd</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Materials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1598636509"/>
                  </a:ext>
                </a:extLst>
              </a:tr>
              <a:tr h="205196">
                <a:tc>
                  <a:txBody>
                    <a:bodyPr/>
                    <a:lstStyle/>
                    <a:p>
                      <a:pPr algn="l" fontAlgn="b"/>
                      <a:r>
                        <a:rPr lang="en-CA" sz="1100" b="0" i="0" u="none" strike="noStrike" dirty="0">
                          <a:solidFill>
                            <a:srgbClr val="000000"/>
                          </a:solidFill>
                          <a:effectLst/>
                          <a:latin typeface="Calibri" panose="020F0502020204030204" pitchFamily="34" charset="0"/>
                        </a:rPr>
                        <a:t>Graphic Packaging Holding Co</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Materials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3090673299"/>
                  </a:ext>
                </a:extLst>
              </a:tr>
              <a:tr h="205196">
                <a:tc>
                  <a:txBody>
                    <a:bodyPr/>
                    <a:lstStyle/>
                    <a:p>
                      <a:pPr algn="l" fontAlgn="b"/>
                      <a:r>
                        <a:rPr lang="en-CA" sz="1100" b="0" i="0" u="none" strike="noStrike" dirty="0">
                          <a:solidFill>
                            <a:srgbClr val="000000"/>
                          </a:solidFill>
                          <a:effectLst/>
                          <a:latin typeface="Calibri" panose="020F0502020204030204" pitchFamily="34" charset="0"/>
                        </a:rPr>
                        <a:t>Weyerhaeuser Co</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Real Estate</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1056467912"/>
                  </a:ext>
                </a:extLst>
              </a:tr>
              <a:tr h="205196">
                <a:tc>
                  <a:txBody>
                    <a:bodyPr/>
                    <a:lstStyle/>
                    <a:p>
                      <a:pPr algn="l" fontAlgn="b"/>
                      <a:r>
                        <a:rPr lang="en-CA" sz="1100" b="0" i="0" u="none" strike="noStrike" dirty="0">
                          <a:solidFill>
                            <a:srgbClr val="000000"/>
                          </a:solidFill>
                          <a:effectLst/>
                          <a:latin typeface="Calibri" panose="020F0502020204030204" pitchFamily="34" charset="0"/>
                        </a:rPr>
                        <a:t>Iberdrola SA</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Utilities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Spain</a:t>
                      </a:r>
                    </a:p>
                  </a:txBody>
                  <a:tcPr marL="0" marR="0" marT="0" marB="0" anchor="b"/>
                </a:tc>
                <a:extLst>
                  <a:ext uri="{0D108BD9-81ED-4DB2-BD59-A6C34878D82A}">
                    <a16:rowId xmlns:a16="http://schemas.microsoft.com/office/drawing/2014/main" val="519987530"/>
                  </a:ext>
                </a:extLst>
              </a:tr>
              <a:tr h="205196">
                <a:tc>
                  <a:txBody>
                    <a:bodyPr/>
                    <a:lstStyle/>
                    <a:p>
                      <a:pPr algn="l" fontAlgn="b"/>
                      <a:r>
                        <a:rPr lang="en-US" sz="1100" b="0" i="0" u="none" strike="noStrike" dirty="0">
                          <a:solidFill>
                            <a:srgbClr val="000000"/>
                          </a:solidFill>
                          <a:effectLst/>
                          <a:latin typeface="Calibri" panose="020F0502020204030204" pitchFamily="34" charset="0"/>
                        </a:rPr>
                        <a:t>American Water Works Company Inc</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Utilities</a:t>
                      </a:r>
                    </a:p>
                  </a:txBody>
                  <a:tcPr marL="0" marR="0" marT="0" marB="0" anchor="b"/>
                </a:tc>
                <a:tc>
                  <a:txBody>
                    <a:bodyPr/>
                    <a:lstStyle/>
                    <a:p>
                      <a:pPr algn="l" fontAlgn="b"/>
                      <a:r>
                        <a:rPr lang="en-CA" sz="1100" b="0" i="0" u="none" strike="noStrike" dirty="0">
                          <a:solidFill>
                            <a:srgbClr val="000000"/>
                          </a:solidFill>
                          <a:effectLst/>
                          <a:latin typeface="Calibri" panose="020F0502020204030204" pitchFamily="34" charset="0"/>
                        </a:rPr>
                        <a:t>United States</a:t>
                      </a:r>
                    </a:p>
                  </a:txBody>
                  <a:tcPr marL="0" marR="0" marT="0" marB="0" anchor="b"/>
                </a:tc>
                <a:extLst>
                  <a:ext uri="{0D108BD9-81ED-4DB2-BD59-A6C34878D82A}">
                    <a16:rowId xmlns:a16="http://schemas.microsoft.com/office/drawing/2014/main" val="2027230888"/>
                  </a:ext>
                </a:extLst>
              </a:tr>
            </a:tbl>
          </a:graphicData>
        </a:graphic>
      </p:graphicFrame>
      <p:sp>
        <p:nvSpPr>
          <p:cNvPr id="5" name="Google Shape;260;p37">
            <a:extLst>
              <a:ext uri="{FF2B5EF4-FFF2-40B4-BE49-F238E27FC236}">
                <a16:creationId xmlns:a16="http://schemas.microsoft.com/office/drawing/2014/main" id="{2228AE36-93AE-4222-8DCB-654870B78348}"/>
              </a:ext>
            </a:extLst>
          </p:cNvPr>
          <p:cNvSpPr/>
          <p:nvPr/>
        </p:nvSpPr>
        <p:spPr>
          <a:xfrm>
            <a:off x="1757779" y="769649"/>
            <a:ext cx="890430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2400" b="1" dirty="0">
                <a:solidFill>
                  <a:schemeClr val="dk1"/>
                </a:solidFill>
                <a:latin typeface="Montserrat"/>
                <a:ea typeface="Montserrat"/>
                <a:cs typeface="Montserrat"/>
                <a:sym typeface="Montserrat"/>
              </a:rPr>
              <a:t>Clean200 2020 vs 2019 turnover: 84 companies</a:t>
            </a:r>
            <a:endParaRPr sz="2400" b="1" dirty="0">
              <a:solidFill>
                <a:schemeClr val="dk1"/>
              </a:solidFill>
              <a:latin typeface="Montserrat"/>
              <a:ea typeface="Montserrat"/>
              <a:cs typeface="Montserrat"/>
              <a:sym typeface="Montserrat"/>
            </a:endParaRPr>
          </a:p>
        </p:txBody>
      </p:sp>
      <p:sp>
        <p:nvSpPr>
          <p:cNvPr id="6" name="Google Shape;261;p37">
            <a:extLst>
              <a:ext uri="{FF2B5EF4-FFF2-40B4-BE49-F238E27FC236}">
                <a16:creationId xmlns:a16="http://schemas.microsoft.com/office/drawing/2014/main" id="{C0DDA64C-D2FD-4200-96D4-EB353A5BB321}"/>
              </a:ext>
            </a:extLst>
          </p:cNvPr>
          <p:cNvSpPr txBox="1"/>
          <p:nvPr/>
        </p:nvSpPr>
        <p:spPr>
          <a:xfrm>
            <a:off x="4261103" y="1231314"/>
            <a:ext cx="3575304"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1800" b="1" dirty="0">
                <a:solidFill>
                  <a:schemeClr val="dk1"/>
                </a:solidFill>
                <a:latin typeface="Montserrat"/>
                <a:ea typeface="Montserrat"/>
                <a:cs typeface="Montserrat"/>
                <a:sym typeface="Montserrat"/>
              </a:rPr>
              <a:t>New on 2020 Clean200</a:t>
            </a:r>
            <a:endParaRPr sz="1800" b="1"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872483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p:nvPr/>
        </p:nvSpPr>
        <p:spPr>
          <a:xfrm>
            <a:off x="1219201" y="940526"/>
            <a:ext cx="9509760" cy="5570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400" b="1" dirty="0">
                <a:solidFill>
                  <a:schemeClr val="dk1"/>
                </a:solidFill>
                <a:latin typeface="Calibri"/>
                <a:ea typeface="Calibri"/>
                <a:cs typeface="Calibri"/>
                <a:sym typeface="Calibri"/>
              </a:rPr>
              <a:t>Carbon Clean 200 Report</a:t>
            </a: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en-CA" sz="1200" b="1"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CA" sz="1800" b="1" dirty="0">
                <a:solidFill>
                  <a:schemeClr val="dk1"/>
                </a:solidFill>
                <a:latin typeface="Calibri"/>
                <a:ea typeface="Calibri"/>
                <a:cs typeface="Calibri"/>
                <a:sym typeface="Calibri"/>
              </a:rPr>
              <a:t>DISCLAIMER</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CA" sz="1200" dirty="0">
                <a:solidFill>
                  <a:schemeClr val="dk1"/>
                </a:solidFill>
                <a:latin typeface="Calibri"/>
                <a:ea typeface="Calibri"/>
                <a:cs typeface="Calibri"/>
                <a:sym typeface="Calibri"/>
              </a:rPr>
              <a:t>The aggregated data comprising the Clean200™ represents a snapshot of the top-ranked “clean” companies as measured by total green energy revenue based on a methodology developed by Corporate Knights and </a:t>
            </a:r>
            <a:r>
              <a:rPr lang="en-CA" sz="1200" i="1" dirty="0">
                <a:solidFill>
                  <a:schemeClr val="dk1"/>
                </a:solidFill>
                <a:latin typeface="Calibri"/>
                <a:ea typeface="Calibri"/>
                <a:cs typeface="Calibri"/>
                <a:sym typeface="Calibri"/>
              </a:rPr>
              <a:t>As You Sow </a:t>
            </a:r>
            <a:r>
              <a:rPr lang="en-CA" sz="1200" dirty="0">
                <a:solidFill>
                  <a:schemeClr val="dk1"/>
                </a:solidFill>
                <a:latin typeface="Calibri"/>
                <a:ea typeface="Calibri"/>
                <a:cs typeface="Calibri"/>
                <a:sym typeface="Calibri"/>
              </a:rPr>
              <a:t>from data in the Bloomberg New Energy Finance database. The list should not be considered current or complete, or a substitute for financial data provided by a licensed financial advisor. Estimation methodologies are subject to limitations in modelling and measurement.</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CA" sz="1200" dirty="0">
                <a:solidFill>
                  <a:schemeClr val="dk1"/>
                </a:solidFill>
                <a:latin typeface="Calibri"/>
                <a:ea typeface="Calibri"/>
                <a:cs typeface="Calibri"/>
                <a:sym typeface="Calibri"/>
              </a:rPr>
              <a:t>The information provided in the Clean200 and in this report is provided “AS IS” without warranty of any kind.  Corporate Knights and </a:t>
            </a:r>
            <a:r>
              <a:rPr lang="en-CA" sz="1200" i="1" dirty="0">
                <a:solidFill>
                  <a:schemeClr val="dk1"/>
                </a:solidFill>
                <a:latin typeface="Calibri"/>
                <a:ea typeface="Calibri"/>
                <a:cs typeface="Calibri"/>
                <a:sym typeface="Calibri"/>
              </a:rPr>
              <a:t>As You Sow </a:t>
            </a:r>
            <a:r>
              <a:rPr lang="en-CA" sz="1200" dirty="0">
                <a:solidFill>
                  <a:schemeClr val="dk1"/>
                </a:solidFill>
                <a:latin typeface="Calibri"/>
                <a:ea typeface="Calibri"/>
                <a:cs typeface="Calibri"/>
                <a:sym typeface="Calibri"/>
              </a:rPr>
              <a:t>each makes no representations and provides no warranties regarding any information or opinions provided herein, including, but not limited to, the advisability of investing in any particular company or investment fund or other vehicle. While we have obtained information believed to be objectively reliable, neither </a:t>
            </a:r>
            <a:r>
              <a:rPr lang="en-CA" sz="1200" i="1" dirty="0">
                <a:solidFill>
                  <a:schemeClr val="dk1"/>
                </a:solidFill>
                <a:latin typeface="Calibri"/>
                <a:ea typeface="Calibri"/>
                <a:cs typeface="Calibri"/>
                <a:sym typeface="Calibri"/>
              </a:rPr>
              <a:t>As You Sow </a:t>
            </a:r>
            <a:r>
              <a:rPr lang="en-CA" sz="1200" dirty="0">
                <a:solidFill>
                  <a:schemeClr val="dk1"/>
                </a:solidFill>
                <a:latin typeface="Calibri"/>
                <a:ea typeface="Calibri"/>
                <a:cs typeface="Calibri"/>
                <a:sym typeface="Calibri"/>
              </a:rPr>
              <a:t>nor Corporate Knights, or any of each of their employees, officers, directors, trustees, or agents, shall be responsible or liable, directly or indirectly, for any damage or loss caused or alleged to be caused by or in connection with use of or reliance on any information contained herein, including, but not limited to, lost profits or punitive or consequential damages. Past performance is not indicative of future returns.</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CA" sz="1200" i="1" dirty="0">
                <a:solidFill>
                  <a:schemeClr val="dk1"/>
                </a:solidFill>
                <a:latin typeface="Calibri"/>
                <a:ea typeface="Calibri"/>
                <a:cs typeface="Calibri"/>
                <a:sym typeface="Calibri"/>
              </a:rPr>
              <a:t>As You Sow </a:t>
            </a:r>
            <a:r>
              <a:rPr lang="en-CA" sz="1200" dirty="0">
                <a:solidFill>
                  <a:schemeClr val="dk1"/>
                </a:solidFill>
                <a:latin typeface="Calibri"/>
                <a:ea typeface="Calibri"/>
                <a:cs typeface="Calibri"/>
                <a:sym typeface="Calibri"/>
              </a:rPr>
              <a:t>and Corporate Knights do not provide investment, financial planning, legal or tax advice. We are neither licensed nor qualified to provide any such advice. The content of our programming, publications and presentations is provided for informational and educational purposes only, and should not be considered as information sufficient upon which to base any decisions on investing, purchases, sales, trades, or any other investment transactions. We do not express an opinion on the future or expected value of any security or other interest and do not explicitly or implicitly recommend or suggest an investment strategy of any kind.</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CA" sz="1200" dirty="0">
                <a:solidFill>
                  <a:schemeClr val="dk1"/>
                </a:solidFill>
                <a:latin typeface="Calibri"/>
                <a:ea typeface="Calibri"/>
                <a:cs typeface="Calibri"/>
                <a:sym typeface="Calibri"/>
              </a:rPr>
              <a:t>Our events, websites, and promotional materials may contain external links to other resources, and may contain comments or statements by individuals who do not represent </a:t>
            </a:r>
            <a:r>
              <a:rPr lang="en-CA" sz="1200" i="1" dirty="0">
                <a:solidFill>
                  <a:schemeClr val="dk1"/>
                </a:solidFill>
                <a:latin typeface="Calibri"/>
                <a:ea typeface="Calibri"/>
                <a:cs typeface="Calibri"/>
                <a:sym typeface="Calibri"/>
              </a:rPr>
              <a:t>As You Sow </a:t>
            </a:r>
            <a:r>
              <a:rPr lang="en-CA" sz="1200" dirty="0">
                <a:solidFill>
                  <a:schemeClr val="dk1"/>
                </a:solidFill>
                <a:latin typeface="Calibri"/>
                <a:ea typeface="Calibri"/>
                <a:cs typeface="Calibri"/>
                <a:sym typeface="Calibri"/>
              </a:rPr>
              <a:t>or Corporate Knights. </a:t>
            </a:r>
            <a:r>
              <a:rPr lang="en-CA" sz="1200" i="1" dirty="0">
                <a:solidFill>
                  <a:schemeClr val="dk1"/>
                </a:solidFill>
                <a:latin typeface="Calibri"/>
                <a:ea typeface="Calibri"/>
                <a:cs typeface="Calibri"/>
                <a:sym typeface="Calibri"/>
              </a:rPr>
              <a:t>As You Sow </a:t>
            </a:r>
            <a:r>
              <a:rPr lang="en-CA" sz="1200" dirty="0">
                <a:solidFill>
                  <a:schemeClr val="dk1"/>
                </a:solidFill>
                <a:latin typeface="Calibri"/>
                <a:ea typeface="Calibri"/>
                <a:cs typeface="Calibri"/>
                <a:sym typeface="Calibri"/>
              </a:rPr>
              <a:t>and Corporate Knights have no control over, and assume no responsibility for, the content, privacy policies, or practices of any third party websites or services that you may access as a result of our programming.  </a:t>
            </a:r>
            <a:r>
              <a:rPr lang="en-CA" sz="1200" i="1" dirty="0">
                <a:solidFill>
                  <a:schemeClr val="dk1"/>
                </a:solidFill>
                <a:latin typeface="Calibri"/>
                <a:ea typeface="Calibri"/>
                <a:cs typeface="Calibri"/>
                <a:sym typeface="Calibri"/>
              </a:rPr>
              <a:t>As You Sow </a:t>
            </a:r>
            <a:r>
              <a:rPr lang="en-CA" sz="1200" dirty="0">
                <a:solidFill>
                  <a:schemeClr val="dk1"/>
                </a:solidFill>
                <a:latin typeface="Calibri"/>
                <a:ea typeface="Calibri"/>
                <a:cs typeface="Calibri"/>
                <a:sym typeface="Calibri"/>
              </a:rPr>
              <a:t>and Corporate Knights shall not be responsible or liable, directly or indirectly, for any damage or loss caused or alleged to be caused by or in connection with use of or reliance on any such content, goods or services available on or through any such websites or services.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CA" sz="1200" dirty="0">
                <a:solidFill>
                  <a:schemeClr val="dk1"/>
                </a:solidFill>
                <a:latin typeface="Calibri"/>
                <a:ea typeface="Calibri"/>
                <a:cs typeface="Calibri"/>
                <a:sym typeface="Calibri"/>
              </a:rPr>
              <a:t>Copyright © 2020 </a:t>
            </a:r>
            <a:r>
              <a:rPr lang="en-CA" sz="1200" i="1" dirty="0">
                <a:solidFill>
                  <a:schemeClr val="dk1"/>
                </a:solidFill>
                <a:latin typeface="Calibri"/>
                <a:ea typeface="Calibri"/>
                <a:cs typeface="Calibri"/>
                <a:sym typeface="Calibri"/>
              </a:rPr>
              <a:t>As You Sow </a:t>
            </a:r>
            <a:r>
              <a:rPr lang="en-CA" sz="1200" dirty="0">
                <a:solidFill>
                  <a:schemeClr val="dk1"/>
                </a:solidFill>
                <a:latin typeface="Calibri"/>
                <a:ea typeface="Calibri"/>
                <a:cs typeface="Calibri"/>
                <a:sym typeface="Calibri"/>
              </a:rPr>
              <a:t>and Corporate Knights. All rights reserved.</a:t>
            </a:r>
            <a:endParaRPr sz="1200"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0525" y="699830"/>
            <a:ext cx="8795656" cy="769441"/>
          </a:xfrm>
          <a:prstGeom prst="rect">
            <a:avLst/>
          </a:prstGeom>
          <a:noFill/>
        </p:spPr>
        <p:txBody>
          <a:bodyPr wrap="square" rtlCol="0">
            <a:spAutoFit/>
          </a:bodyPr>
          <a:lstStyle/>
          <a:p>
            <a:pPr lvl="0" algn="ctr"/>
            <a:r>
              <a:rPr lang="en-CA" sz="4400" b="1" dirty="0">
                <a:solidFill>
                  <a:srgbClr val="00813D"/>
                </a:solidFill>
                <a:latin typeface="Calibri"/>
                <a:ea typeface="Calibri"/>
                <a:cs typeface="Calibri"/>
                <a:sym typeface="Calibri"/>
              </a:rPr>
              <a:t>Andrew </a:t>
            </a:r>
            <a:r>
              <a:rPr lang="en-CA" sz="4400" b="1" dirty="0" smtClean="0">
                <a:solidFill>
                  <a:srgbClr val="00813D"/>
                </a:solidFill>
                <a:latin typeface="Calibri"/>
                <a:ea typeface="Calibri"/>
                <a:cs typeface="Calibri"/>
                <a:sym typeface="Calibri"/>
              </a:rPr>
              <a:t>Behar</a:t>
            </a:r>
            <a:endParaRPr lang="en-CA" sz="4400" dirty="0">
              <a:latin typeface="Times"/>
              <a:ea typeface="Times"/>
              <a:cs typeface="Times"/>
              <a:sym typeface="Times"/>
            </a:endParaRPr>
          </a:p>
        </p:txBody>
      </p:sp>
      <p:sp>
        <p:nvSpPr>
          <p:cNvPr id="10" name="Google Shape;177;p26"/>
          <p:cNvSpPr txBox="1"/>
          <p:nvPr/>
        </p:nvSpPr>
        <p:spPr>
          <a:xfrm>
            <a:off x="6663764" y="4677303"/>
            <a:ext cx="21945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1800" b="1" i="0" u="none" strike="noStrike" cap="none" dirty="0">
                <a:solidFill>
                  <a:srgbClr val="000000"/>
                </a:solidFill>
                <a:latin typeface="Calibri"/>
                <a:ea typeface="Calibri"/>
                <a:cs typeface="Calibri"/>
                <a:sym typeface="Calibri"/>
              </a:rPr>
              <a:t>Andrew Behar, </a:t>
            </a:r>
            <a:endParaRPr dirty="0"/>
          </a:p>
          <a:p>
            <a:pPr marL="0" marR="0" lvl="0" indent="0" algn="ctr" rtl="0">
              <a:spcBef>
                <a:spcPts val="0"/>
              </a:spcBef>
              <a:spcAft>
                <a:spcPts val="0"/>
              </a:spcAft>
              <a:buNone/>
            </a:pPr>
            <a:r>
              <a:rPr lang="en-CA" sz="1800" b="0" i="0" u="none" strike="noStrike" cap="none" dirty="0">
                <a:solidFill>
                  <a:srgbClr val="000000"/>
                </a:solidFill>
                <a:latin typeface="Calibri"/>
                <a:ea typeface="Calibri"/>
                <a:cs typeface="Calibri"/>
                <a:sym typeface="Calibri"/>
              </a:rPr>
              <a:t>CEO of </a:t>
            </a:r>
            <a:endParaRPr dirty="0"/>
          </a:p>
          <a:p>
            <a:pPr marL="0" marR="0" lvl="0" indent="0" algn="ctr" rtl="0">
              <a:spcBef>
                <a:spcPts val="0"/>
              </a:spcBef>
              <a:spcAft>
                <a:spcPts val="0"/>
              </a:spcAft>
              <a:buNone/>
            </a:pPr>
            <a:r>
              <a:rPr lang="en-CA" sz="1800" b="0" i="1" u="none" strike="noStrike" cap="none" dirty="0">
                <a:solidFill>
                  <a:srgbClr val="000000"/>
                </a:solidFill>
                <a:latin typeface="Calibri"/>
                <a:ea typeface="Calibri"/>
                <a:cs typeface="Calibri"/>
                <a:sym typeface="Calibri"/>
              </a:rPr>
              <a:t>As You Sow</a:t>
            </a:r>
            <a:endParaRPr sz="1050" b="0" i="1" u="none" strike="noStrike" cap="none" dirty="0">
              <a:solidFill>
                <a:srgbClr val="000000"/>
              </a:solidFill>
              <a:latin typeface="Calibri"/>
              <a:ea typeface="Calibri"/>
              <a:cs typeface="Calibri"/>
              <a:sym typeface="Calibri"/>
            </a:endParaRP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63764" y="1632366"/>
            <a:ext cx="2022921" cy="271874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43" y="1317508"/>
            <a:ext cx="3949987" cy="5111284"/>
          </a:xfrm>
          <a:prstGeom prst="rect">
            <a:avLst/>
          </a:prstGeom>
        </p:spPr>
      </p:pic>
    </p:spTree>
    <p:extLst>
      <p:ext uri="{BB962C8B-B14F-4D97-AF65-F5344CB8AC3E}">
        <p14:creationId xmlns:p14="http://schemas.microsoft.com/office/powerpoint/2010/main" val="1367177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553027" y="1335314"/>
            <a:ext cx="9100458" cy="5257800"/>
          </a:xfrm>
          <a:prstGeom prst="rect">
            <a:avLst/>
          </a:prstGeom>
        </p:spPr>
      </p:pic>
      <p:sp>
        <p:nvSpPr>
          <p:cNvPr id="4" name="TextBox 3"/>
          <p:cNvSpPr txBox="1"/>
          <p:nvPr/>
        </p:nvSpPr>
        <p:spPr>
          <a:xfrm>
            <a:off x="1857829" y="754743"/>
            <a:ext cx="8795656" cy="769441"/>
          </a:xfrm>
          <a:prstGeom prst="rect">
            <a:avLst/>
          </a:prstGeom>
          <a:noFill/>
        </p:spPr>
        <p:txBody>
          <a:bodyPr wrap="square" rtlCol="0">
            <a:spAutoFit/>
          </a:bodyPr>
          <a:lstStyle/>
          <a:p>
            <a:pPr lvl="0" algn="ctr"/>
            <a:r>
              <a:rPr lang="en-CA" sz="4400" b="1" dirty="0">
                <a:solidFill>
                  <a:srgbClr val="00813D"/>
                </a:solidFill>
                <a:latin typeface="Calibri"/>
                <a:ea typeface="Calibri"/>
                <a:cs typeface="Calibri"/>
                <a:sym typeface="Calibri"/>
              </a:rPr>
              <a:t>Audience Q &amp; A</a:t>
            </a:r>
            <a:endParaRPr lang="en-CA" sz="4400" dirty="0">
              <a:latin typeface="Times"/>
              <a:ea typeface="Times"/>
              <a:cs typeface="Times"/>
              <a:sym typeface="Times"/>
            </a:endParaRPr>
          </a:p>
        </p:txBody>
      </p:sp>
      <p:sp>
        <p:nvSpPr>
          <p:cNvPr id="5" name="Google Shape;166;p25"/>
          <p:cNvSpPr txBox="1"/>
          <p:nvPr/>
        </p:nvSpPr>
        <p:spPr>
          <a:xfrm>
            <a:off x="1553027" y="5277424"/>
            <a:ext cx="5189606"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3200" b="0" i="0" u="none" strike="noStrike" cap="none" dirty="0">
                <a:solidFill>
                  <a:srgbClr val="000000"/>
                </a:solidFill>
                <a:latin typeface="Calibri"/>
                <a:ea typeface="Calibri"/>
                <a:cs typeface="Calibri"/>
                <a:sym typeface="Calibri"/>
              </a:rPr>
              <a:t>Download the report at </a:t>
            </a:r>
            <a:endParaRPr dirty="0"/>
          </a:p>
          <a:p>
            <a:pPr marL="0" marR="0" lvl="0" indent="0" algn="ctr" rtl="0">
              <a:spcBef>
                <a:spcPts val="0"/>
              </a:spcBef>
              <a:spcAft>
                <a:spcPts val="0"/>
              </a:spcAft>
              <a:buNone/>
            </a:pPr>
            <a:r>
              <a:rPr lang="en-CA" sz="2800" b="1" i="0" u="none" strike="noStrike" cap="none" dirty="0">
                <a:solidFill>
                  <a:schemeClr val="accent2"/>
                </a:solidFill>
                <a:latin typeface="Calibri"/>
                <a:ea typeface="Calibri"/>
                <a:cs typeface="Calibri"/>
                <a:sym typeface="Calibri"/>
                <a:hlinkClick r:id="rId3"/>
              </a:rPr>
              <a:t>www.clean200.org</a:t>
            </a:r>
            <a:endParaRPr sz="2400" b="1" i="0" u="none" strike="noStrike" cap="none" dirty="0">
              <a:solidFill>
                <a:schemeClr val="accent2"/>
              </a:solidFill>
              <a:latin typeface="Calibri"/>
              <a:ea typeface="Calibri"/>
              <a:cs typeface="Calibri"/>
              <a:sym typeface="Calibri"/>
            </a:endParaRPr>
          </a:p>
        </p:txBody>
      </p:sp>
    </p:spTree>
    <p:extLst>
      <p:ext uri="{BB962C8B-B14F-4D97-AF65-F5344CB8AC3E}">
        <p14:creationId xmlns:p14="http://schemas.microsoft.com/office/powerpoint/2010/main" val="2603140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p:nvPr/>
        </p:nvSpPr>
        <p:spPr>
          <a:xfrm>
            <a:off x="1795663" y="67504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4400" b="1" i="0" u="none" strike="noStrike" cap="none" dirty="0">
                <a:solidFill>
                  <a:srgbClr val="00813D"/>
                </a:solidFill>
                <a:latin typeface="Calibri"/>
                <a:ea typeface="Calibri"/>
                <a:cs typeface="Calibri"/>
                <a:sym typeface="Calibri"/>
              </a:rPr>
              <a:t>Webinar: Q &amp; A</a:t>
            </a:r>
            <a:endParaRPr sz="1000" b="0" i="0" u="none" strike="noStrike" cap="none" dirty="0">
              <a:solidFill>
                <a:srgbClr val="000000"/>
              </a:solidFill>
              <a:latin typeface="Times"/>
              <a:ea typeface="Times"/>
              <a:cs typeface="Times"/>
              <a:sym typeface="Times"/>
            </a:endParaRPr>
          </a:p>
        </p:txBody>
      </p:sp>
      <p:sp>
        <p:nvSpPr>
          <p:cNvPr id="177" name="Google Shape;177;p26"/>
          <p:cNvSpPr txBox="1"/>
          <p:nvPr/>
        </p:nvSpPr>
        <p:spPr>
          <a:xfrm>
            <a:off x="7952992" y="4816858"/>
            <a:ext cx="21945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1800" b="1" i="0" u="none" strike="noStrike" cap="none" dirty="0">
                <a:solidFill>
                  <a:srgbClr val="000000"/>
                </a:solidFill>
                <a:latin typeface="Calibri"/>
                <a:ea typeface="Calibri"/>
                <a:cs typeface="Calibri"/>
                <a:sym typeface="Calibri"/>
              </a:rPr>
              <a:t>Andrew Behar, </a:t>
            </a:r>
            <a:endParaRPr dirty="0"/>
          </a:p>
          <a:p>
            <a:pPr marL="0" marR="0" lvl="0" indent="0" algn="ctr" rtl="0">
              <a:spcBef>
                <a:spcPts val="0"/>
              </a:spcBef>
              <a:spcAft>
                <a:spcPts val="0"/>
              </a:spcAft>
              <a:buNone/>
            </a:pPr>
            <a:r>
              <a:rPr lang="en-CA" sz="1800" b="0" i="0" u="none" strike="noStrike" cap="none" dirty="0">
                <a:solidFill>
                  <a:srgbClr val="000000"/>
                </a:solidFill>
                <a:latin typeface="Calibri"/>
                <a:ea typeface="Calibri"/>
                <a:cs typeface="Calibri"/>
                <a:sym typeface="Calibri"/>
              </a:rPr>
              <a:t>CEO of </a:t>
            </a:r>
            <a:endParaRPr dirty="0"/>
          </a:p>
          <a:p>
            <a:pPr marL="0" marR="0" lvl="0" indent="0" algn="ctr" rtl="0">
              <a:spcBef>
                <a:spcPts val="0"/>
              </a:spcBef>
              <a:spcAft>
                <a:spcPts val="0"/>
              </a:spcAft>
              <a:buNone/>
            </a:pPr>
            <a:r>
              <a:rPr lang="en-CA" sz="1800" b="0" i="1" u="none" strike="noStrike" cap="none" dirty="0">
                <a:solidFill>
                  <a:srgbClr val="000000"/>
                </a:solidFill>
                <a:latin typeface="Calibri"/>
                <a:ea typeface="Calibri"/>
                <a:cs typeface="Calibri"/>
                <a:sym typeface="Calibri"/>
              </a:rPr>
              <a:t>As You Sow</a:t>
            </a:r>
            <a:endParaRPr sz="1050" b="0" i="1" u="none" strike="noStrike" cap="none" dirty="0">
              <a:solidFill>
                <a:srgbClr val="000000"/>
              </a:solidFill>
              <a:latin typeface="Calibri"/>
              <a:ea typeface="Calibri"/>
              <a:cs typeface="Calibri"/>
              <a:sym typeface="Calibri"/>
            </a:endParaRPr>
          </a:p>
        </p:txBody>
      </p:sp>
      <p:sp>
        <p:nvSpPr>
          <p:cNvPr id="179" name="Google Shape;179;p26"/>
          <p:cNvSpPr txBox="1"/>
          <p:nvPr/>
        </p:nvSpPr>
        <p:spPr>
          <a:xfrm>
            <a:off x="1376467" y="4783094"/>
            <a:ext cx="219456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1800" b="1" i="0" u="none" strike="noStrike" cap="none" dirty="0">
                <a:solidFill>
                  <a:srgbClr val="000000"/>
                </a:solidFill>
                <a:latin typeface="Calibri"/>
                <a:ea typeface="Calibri"/>
                <a:cs typeface="Calibri"/>
                <a:sym typeface="Calibri"/>
              </a:rPr>
              <a:t>Toby Heaps, </a:t>
            </a:r>
            <a:endParaRPr dirty="0"/>
          </a:p>
          <a:p>
            <a:pPr marL="0" marR="0" lvl="0" indent="0" algn="ctr" rtl="0">
              <a:spcBef>
                <a:spcPts val="0"/>
              </a:spcBef>
              <a:spcAft>
                <a:spcPts val="0"/>
              </a:spcAft>
              <a:buNone/>
            </a:pPr>
            <a:r>
              <a:rPr lang="en-CA" sz="1800" b="0" i="0" u="none" strike="noStrike" cap="none" dirty="0">
                <a:solidFill>
                  <a:srgbClr val="000000"/>
                </a:solidFill>
                <a:latin typeface="Calibri"/>
                <a:ea typeface="Calibri"/>
                <a:cs typeface="Calibri"/>
                <a:sym typeface="Calibri"/>
              </a:rPr>
              <a:t>CEO of </a:t>
            </a:r>
            <a:endParaRPr dirty="0"/>
          </a:p>
          <a:p>
            <a:pPr marL="0" marR="0" lvl="0" indent="0" algn="ctr" rtl="0">
              <a:spcBef>
                <a:spcPts val="0"/>
              </a:spcBef>
              <a:spcAft>
                <a:spcPts val="0"/>
              </a:spcAft>
              <a:buNone/>
            </a:pPr>
            <a:r>
              <a:rPr lang="en-CA" sz="1800" b="0" i="0" u="none" strike="noStrike" cap="none" dirty="0">
                <a:solidFill>
                  <a:srgbClr val="000000"/>
                </a:solidFill>
                <a:latin typeface="Calibri"/>
                <a:ea typeface="Calibri"/>
                <a:cs typeface="Calibri"/>
                <a:sym typeface="Calibri"/>
              </a:rPr>
              <a:t>Corporate Knights</a:t>
            </a:r>
            <a:endParaRPr sz="1050" b="0" i="0" u="none" strike="noStrike" cap="none" dirty="0">
              <a:solidFill>
                <a:srgbClr val="000000"/>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B56801EE-E36C-4667-B595-F4699F3E839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60452" y="2080498"/>
            <a:ext cx="1826591" cy="273643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75221" y="2126892"/>
            <a:ext cx="1950042" cy="2620801"/>
          </a:xfrm>
          <a:prstGeom prst="rect">
            <a:avLst/>
          </a:prstGeom>
        </p:spPr>
      </p:pic>
      <p:sp>
        <p:nvSpPr>
          <p:cNvPr id="9" name="Google Shape;179;p26"/>
          <p:cNvSpPr txBox="1"/>
          <p:nvPr/>
        </p:nvSpPr>
        <p:spPr>
          <a:xfrm>
            <a:off x="4664729" y="4816928"/>
            <a:ext cx="2194560" cy="923330"/>
          </a:xfrm>
          <a:prstGeom prst="rect">
            <a:avLst/>
          </a:prstGeom>
          <a:noFill/>
          <a:ln>
            <a:noFill/>
          </a:ln>
        </p:spPr>
        <p:txBody>
          <a:bodyPr spcFirstLastPara="1" wrap="square" lIns="91425" tIns="45700" rIns="91425" bIns="45700" anchor="t" anchorCtr="0">
            <a:noAutofit/>
          </a:bodyPr>
          <a:lstStyle/>
          <a:p>
            <a:pPr lvl="0" algn="ctr"/>
            <a:r>
              <a:rPr lang="en-US" sz="1800" b="1" dirty="0">
                <a:solidFill>
                  <a:schemeClr val="tx1"/>
                </a:solidFill>
                <a:latin typeface="Calibri"/>
                <a:ea typeface="Calibri"/>
                <a:cs typeface="Calibri"/>
                <a:sym typeface="Calibri"/>
              </a:rPr>
              <a:t>Wendy Shen-Juarez</a:t>
            </a:r>
            <a:endParaRPr lang="en-US" sz="1800" dirty="0">
              <a:solidFill>
                <a:schemeClr val="tx1"/>
              </a:solidFill>
            </a:endParaRPr>
          </a:p>
          <a:p>
            <a:pPr lvl="0" algn="ctr"/>
            <a:r>
              <a:rPr lang="en-US" sz="1800" dirty="0">
                <a:solidFill>
                  <a:schemeClr val="tx1"/>
                </a:solidFill>
                <a:latin typeface="Calibri"/>
                <a:ea typeface="Calibri"/>
                <a:cs typeface="Calibri"/>
                <a:sym typeface="Calibri"/>
              </a:rPr>
              <a:t>Research Manager of </a:t>
            </a:r>
            <a:endParaRPr lang="en-US" sz="1800" dirty="0">
              <a:solidFill>
                <a:schemeClr val="tx1"/>
              </a:solidFill>
            </a:endParaRPr>
          </a:p>
          <a:p>
            <a:pPr lvl="0" algn="ctr"/>
            <a:r>
              <a:rPr lang="en-US" sz="1800" dirty="0">
                <a:solidFill>
                  <a:schemeClr val="tx1"/>
                </a:solidFill>
                <a:latin typeface="Calibri"/>
                <a:ea typeface="Calibri"/>
                <a:cs typeface="Calibri"/>
                <a:sym typeface="Calibri"/>
              </a:rPr>
              <a:t>Corporate Knights</a:t>
            </a:r>
            <a:endParaRPr lang="en-US" sz="1800" dirty="0">
              <a:solidFill>
                <a:schemeClr val="tx1"/>
              </a:solidFill>
            </a:endParaRPr>
          </a:p>
        </p:txBody>
      </p:sp>
      <p:pic>
        <p:nvPicPr>
          <p:cNvPr id="10" name="Picture 9" descr="A person wearing a blue shirt&#10;&#10;Description automatically generated">
            <a:extLst>
              <a:ext uri="{FF2B5EF4-FFF2-40B4-BE49-F238E27FC236}">
                <a16:creationId xmlns:a16="http://schemas.microsoft.com/office/drawing/2014/main" id="{EEE0558F-7B9F-1844-AEB5-C6417DBB7EDD}"/>
              </a:ext>
            </a:extLst>
          </p:cNvPr>
          <p:cNvPicPr>
            <a:picLocks noChangeAspect="1"/>
          </p:cNvPicPr>
          <p:nvPr/>
        </p:nvPicPr>
        <p:blipFill>
          <a:blip r:embed="rId5"/>
          <a:stretch>
            <a:fillRect/>
          </a:stretch>
        </p:blipFill>
        <p:spPr>
          <a:xfrm>
            <a:off x="4822937" y="2094783"/>
            <a:ext cx="1816390" cy="2722075"/>
          </a:xfrm>
          <a:prstGeom prst="rect">
            <a:avLst/>
          </a:prstGeom>
        </p:spPr>
      </p:pic>
    </p:spTree>
    <p:extLst>
      <p:ext uri="{BB962C8B-B14F-4D97-AF65-F5344CB8AC3E}">
        <p14:creationId xmlns:p14="http://schemas.microsoft.com/office/powerpoint/2010/main" val="2197975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p:nvPr/>
        </p:nvSpPr>
        <p:spPr>
          <a:xfrm>
            <a:off x="7194813" y="1021169"/>
            <a:ext cx="236399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b="1" dirty="0">
                <a:solidFill>
                  <a:srgbClr val="00813D"/>
                </a:solidFill>
                <a:latin typeface="Calibri"/>
                <a:ea typeface="Calibri"/>
                <a:cs typeface="Calibri"/>
                <a:sym typeface="Calibri"/>
              </a:rPr>
              <a:t>Media Contact</a:t>
            </a:r>
            <a:endParaRPr sz="2800" dirty="0">
              <a:solidFill>
                <a:schemeClr val="dk1"/>
              </a:solidFill>
              <a:latin typeface="Calibri"/>
              <a:ea typeface="Calibri"/>
              <a:cs typeface="Calibri"/>
              <a:sym typeface="Calibri"/>
            </a:endParaRPr>
          </a:p>
        </p:txBody>
      </p:sp>
      <p:sp>
        <p:nvSpPr>
          <p:cNvPr id="286" name="Google Shape;286;p40"/>
          <p:cNvSpPr txBox="1"/>
          <p:nvPr/>
        </p:nvSpPr>
        <p:spPr>
          <a:xfrm>
            <a:off x="7194813" y="3560741"/>
            <a:ext cx="4343400" cy="589210"/>
          </a:xfrm>
          <a:prstGeom prst="rect">
            <a:avLst/>
          </a:prstGeom>
          <a:noFill/>
          <a:ln>
            <a:noFill/>
          </a:ln>
        </p:spPr>
        <p:txBody>
          <a:bodyPr spcFirstLastPara="1" wrap="square" lIns="91425" tIns="45700" rIns="91425" bIns="45700" anchor="t" anchorCtr="0">
            <a:noAutofit/>
          </a:bodyPr>
          <a:lstStyle/>
          <a:p>
            <a:pPr lvl="0">
              <a:lnSpc>
                <a:spcPct val="115000"/>
              </a:lnSpc>
              <a:spcBef>
                <a:spcPts val="1000"/>
              </a:spcBef>
            </a:pPr>
            <a:r>
              <a:rPr lang="en-CA" sz="2000" b="1" dirty="0">
                <a:latin typeface="Calibri"/>
                <a:ea typeface="Calibri"/>
                <a:cs typeface="Calibri"/>
                <a:sym typeface="Calibri"/>
              </a:rPr>
              <a:t>research@corporateknights.com</a:t>
            </a:r>
            <a:endParaRPr sz="2000" b="1" dirty="0">
              <a:solidFill>
                <a:srgbClr val="000000"/>
              </a:solidFill>
              <a:highlight>
                <a:srgbClr val="FFFF00"/>
              </a:highlight>
              <a:latin typeface="Calibri"/>
              <a:ea typeface="Calibri"/>
              <a:cs typeface="Calibri"/>
              <a:sym typeface="Calibri"/>
            </a:endParaRPr>
          </a:p>
        </p:txBody>
      </p:sp>
      <p:sp>
        <p:nvSpPr>
          <p:cNvPr id="287" name="Google Shape;287;p40"/>
          <p:cNvSpPr txBox="1"/>
          <p:nvPr/>
        </p:nvSpPr>
        <p:spPr>
          <a:xfrm>
            <a:off x="7194813" y="4540170"/>
            <a:ext cx="4792476" cy="1077218"/>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CA" sz="3200" dirty="0">
                <a:solidFill>
                  <a:srgbClr val="000000"/>
                </a:solidFill>
                <a:latin typeface="Calibri"/>
                <a:ea typeface="Calibri"/>
                <a:cs typeface="Calibri"/>
                <a:sym typeface="Calibri"/>
              </a:rPr>
              <a:t>Download the report at</a:t>
            </a:r>
            <a:r>
              <a:rPr lang="en-CA" dirty="0">
                <a:ea typeface="Calibri"/>
              </a:rPr>
              <a:t> </a:t>
            </a:r>
            <a:r>
              <a:rPr lang="en-CA" sz="2800" b="1" u="sng" dirty="0">
                <a:solidFill>
                  <a:schemeClr val="hlink"/>
                </a:solidFill>
                <a:latin typeface="Calibri"/>
                <a:ea typeface="Calibri"/>
                <a:cs typeface="Calibri"/>
                <a:sym typeface="Calibri"/>
                <a:hlinkClick r:id="rId3"/>
              </a:rPr>
              <a:t>www.clean200.org</a:t>
            </a:r>
            <a:endParaRPr sz="2400" b="1" dirty="0">
              <a:solidFill>
                <a:schemeClr val="accent2"/>
              </a:solidFill>
              <a:latin typeface="Calibri"/>
              <a:ea typeface="Calibri"/>
              <a:cs typeface="Calibri"/>
              <a:sym typeface="Calibri"/>
            </a:endParaRPr>
          </a:p>
        </p:txBody>
      </p:sp>
      <p:sp>
        <p:nvSpPr>
          <p:cNvPr id="7" name="Google Shape;285;p40"/>
          <p:cNvSpPr/>
          <p:nvPr/>
        </p:nvSpPr>
        <p:spPr>
          <a:xfrm>
            <a:off x="7194813" y="3278249"/>
            <a:ext cx="345673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b="1" dirty="0">
                <a:solidFill>
                  <a:srgbClr val="00813D"/>
                </a:solidFill>
                <a:latin typeface="Calibri"/>
                <a:ea typeface="Calibri"/>
                <a:cs typeface="Calibri"/>
                <a:sym typeface="Calibri"/>
              </a:rPr>
              <a:t>Expert/Data Contact</a:t>
            </a:r>
            <a:endParaRPr sz="2800" dirty="0">
              <a:solidFill>
                <a:schemeClr val="dk1"/>
              </a:solidFill>
              <a:latin typeface="Calibri"/>
              <a:ea typeface="Calibri"/>
              <a:cs typeface="Calibri"/>
              <a:sym typeface="Calibri"/>
            </a:endParaRPr>
          </a:p>
        </p:txBody>
      </p:sp>
      <p:sp>
        <p:nvSpPr>
          <p:cNvPr id="3" name="Rectangle 2"/>
          <p:cNvSpPr/>
          <p:nvPr/>
        </p:nvSpPr>
        <p:spPr>
          <a:xfrm>
            <a:off x="7194813" y="1403555"/>
            <a:ext cx="4422605" cy="1410643"/>
          </a:xfrm>
          <a:prstGeom prst="rect">
            <a:avLst/>
          </a:prstGeom>
        </p:spPr>
        <p:txBody>
          <a:bodyPr wrap="square">
            <a:spAutoFit/>
          </a:bodyPr>
          <a:lstStyle/>
          <a:p>
            <a:pPr>
              <a:lnSpc>
                <a:spcPct val="115000"/>
              </a:lnSpc>
              <a:spcBef>
                <a:spcPts val="1000"/>
              </a:spcBef>
            </a:pPr>
            <a:r>
              <a:rPr lang="en-CA" sz="2000" dirty="0">
                <a:latin typeface="Calibri" panose="020F0502020204030204" pitchFamily="34" charset="0"/>
                <a:cs typeface="Calibri" panose="020F0502020204030204" pitchFamily="34" charset="0"/>
                <a:sym typeface="Calibri"/>
              </a:rPr>
              <a:t>Stefanie Spear </a:t>
            </a:r>
          </a:p>
          <a:p>
            <a:pPr>
              <a:lnSpc>
                <a:spcPct val="115000"/>
              </a:lnSpc>
              <a:spcBef>
                <a:spcPts val="1000"/>
              </a:spcBef>
            </a:pPr>
            <a:r>
              <a:rPr lang="en-US" sz="2000" dirty="0">
                <a:latin typeface="Calibri" panose="020F0502020204030204" pitchFamily="34" charset="0"/>
                <a:cs typeface="Calibri" panose="020F0502020204030204" pitchFamily="34" charset="0"/>
              </a:rPr>
              <a:t>(216) 387-1609 </a:t>
            </a:r>
          </a:p>
          <a:p>
            <a:pPr>
              <a:lnSpc>
                <a:spcPct val="115000"/>
              </a:lnSpc>
              <a:spcBef>
                <a:spcPts val="1000"/>
              </a:spcBef>
            </a:pPr>
            <a:r>
              <a:rPr lang="en-CA" sz="2000" b="1" dirty="0">
                <a:latin typeface="Calibri"/>
                <a:ea typeface="Calibri"/>
                <a:cs typeface="Calibri"/>
                <a:sym typeface="Calibri"/>
              </a:rPr>
              <a:t>sspear@asyousow.org</a:t>
            </a:r>
            <a:endParaRPr lang="en-US" sz="20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543" y="701687"/>
            <a:ext cx="4500494" cy="58236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553027" y="1479667"/>
            <a:ext cx="8850606" cy="5113447"/>
          </a:xfrm>
          <a:prstGeom prst="rect">
            <a:avLst/>
          </a:prstGeom>
        </p:spPr>
      </p:pic>
      <p:sp>
        <p:nvSpPr>
          <p:cNvPr id="4" name="TextBox 3"/>
          <p:cNvSpPr txBox="1"/>
          <p:nvPr/>
        </p:nvSpPr>
        <p:spPr>
          <a:xfrm>
            <a:off x="1857829" y="754743"/>
            <a:ext cx="8795656" cy="769441"/>
          </a:xfrm>
          <a:prstGeom prst="rect">
            <a:avLst/>
          </a:prstGeom>
          <a:noFill/>
        </p:spPr>
        <p:txBody>
          <a:bodyPr wrap="square" rtlCol="0">
            <a:spAutoFit/>
          </a:bodyPr>
          <a:lstStyle/>
          <a:p>
            <a:pPr lvl="0" algn="ctr"/>
            <a:r>
              <a:rPr lang="en-CA" sz="4400" b="1" dirty="0">
                <a:solidFill>
                  <a:srgbClr val="00813D"/>
                </a:solidFill>
                <a:latin typeface="Calibri"/>
                <a:ea typeface="Calibri"/>
                <a:cs typeface="Calibri"/>
                <a:sym typeface="Calibri"/>
              </a:rPr>
              <a:t>Audience Q &amp; A</a:t>
            </a:r>
            <a:endParaRPr lang="en-CA" sz="4400" dirty="0">
              <a:latin typeface="Times"/>
              <a:ea typeface="Times"/>
              <a:cs typeface="Times"/>
              <a:sym typeface="Times"/>
            </a:endParaRPr>
          </a:p>
        </p:txBody>
      </p:sp>
      <p:sp>
        <p:nvSpPr>
          <p:cNvPr id="5" name="Google Shape;166;p25"/>
          <p:cNvSpPr txBox="1"/>
          <p:nvPr/>
        </p:nvSpPr>
        <p:spPr>
          <a:xfrm>
            <a:off x="1553027" y="5277424"/>
            <a:ext cx="5189606"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3200" b="0" i="0" u="none" strike="noStrike" cap="none" dirty="0">
                <a:solidFill>
                  <a:srgbClr val="000000"/>
                </a:solidFill>
                <a:latin typeface="Calibri"/>
                <a:ea typeface="Calibri"/>
                <a:cs typeface="Calibri"/>
                <a:sym typeface="Calibri"/>
              </a:rPr>
              <a:t>Download the report at </a:t>
            </a:r>
            <a:endParaRPr dirty="0"/>
          </a:p>
          <a:p>
            <a:pPr marL="0" marR="0" lvl="0" indent="0" algn="ctr" rtl="0">
              <a:spcBef>
                <a:spcPts val="0"/>
              </a:spcBef>
              <a:spcAft>
                <a:spcPts val="0"/>
              </a:spcAft>
              <a:buNone/>
            </a:pPr>
            <a:r>
              <a:rPr lang="en-CA" sz="2800" b="1" i="0" u="none" strike="noStrike" cap="none" dirty="0">
                <a:solidFill>
                  <a:schemeClr val="accent2"/>
                </a:solidFill>
                <a:latin typeface="Calibri"/>
                <a:ea typeface="Calibri"/>
                <a:cs typeface="Calibri"/>
                <a:sym typeface="Calibri"/>
                <a:hlinkClick r:id="rId3"/>
              </a:rPr>
              <a:t>www.clean200.org</a:t>
            </a:r>
            <a:endParaRPr sz="2400" b="1" i="0" u="none" strike="noStrike" cap="none" dirty="0">
              <a:solidFill>
                <a:schemeClr val="accent2"/>
              </a:solidFill>
              <a:latin typeface="Calibri"/>
              <a:ea typeface="Calibri"/>
              <a:cs typeface="Calibri"/>
              <a:sym typeface="Calibri"/>
            </a:endParaRPr>
          </a:p>
        </p:txBody>
      </p:sp>
    </p:spTree>
    <p:extLst>
      <p:ext uri="{BB962C8B-B14F-4D97-AF65-F5344CB8AC3E}">
        <p14:creationId xmlns:p14="http://schemas.microsoft.com/office/powerpoint/2010/main" val="401040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p:nvPr/>
        </p:nvSpPr>
        <p:spPr>
          <a:xfrm>
            <a:off x="1795663" y="67504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4400" b="1" i="0" u="none" strike="noStrike" cap="none" dirty="0">
                <a:solidFill>
                  <a:srgbClr val="00813D"/>
                </a:solidFill>
                <a:latin typeface="Calibri"/>
                <a:ea typeface="Calibri"/>
                <a:cs typeface="Calibri"/>
                <a:sym typeface="Calibri"/>
              </a:rPr>
              <a:t>Featured Panelists</a:t>
            </a:r>
            <a:endParaRPr sz="1000" b="0" i="0" u="none" strike="noStrike" cap="none" dirty="0">
              <a:solidFill>
                <a:srgbClr val="000000"/>
              </a:solidFill>
              <a:latin typeface="Times"/>
              <a:ea typeface="Times"/>
              <a:cs typeface="Times"/>
              <a:sym typeface="Times"/>
            </a:endParaRPr>
          </a:p>
        </p:txBody>
      </p:sp>
      <p:sp>
        <p:nvSpPr>
          <p:cNvPr id="177" name="Google Shape;177;p26"/>
          <p:cNvSpPr txBox="1"/>
          <p:nvPr/>
        </p:nvSpPr>
        <p:spPr>
          <a:xfrm>
            <a:off x="7952992" y="4816858"/>
            <a:ext cx="21945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1800" b="1" i="0" u="none" strike="noStrike" cap="none" dirty="0">
                <a:solidFill>
                  <a:srgbClr val="000000"/>
                </a:solidFill>
                <a:latin typeface="Calibri"/>
                <a:ea typeface="Calibri"/>
                <a:cs typeface="Calibri"/>
                <a:sym typeface="Calibri"/>
              </a:rPr>
              <a:t>Andrew Behar, </a:t>
            </a:r>
            <a:endParaRPr dirty="0"/>
          </a:p>
          <a:p>
            <a:pPr marL="0" marR="0" lvl="0" indent="0" algn="ctr" rtl="0">
              <a:spcBef>
                <a:spcPts val="0"/>
              </a:spcBef>
              <a:spcAft>
                <a:spcPts val="0"/>
              </a:spcAft>
              <a:buNone/>
            </a:pPr>
            <a:r>
              <a:rPr lang="en-CA" sz="1800" b="0" i="0" u="none" strike="noStrike" cap="none" dirty="0">
                <a:solidFill>
                  <a:srgbClr val="000000"/>
                </a:solidFill>
                <a:latin typeface="Calibri"/>
                <a:ea typeface="Calibri"/>
                <a:cs typeface="Calibri"/>
                <a:sym typeface="Calibri"/>
              </a:rPr>
              <a:t>CEO of </a:t>
            </a:r>
            <a:endParaRPr dirty="0"/>
          </a:p>
          <a:p>
            <a:pPr marL="0" marR="0" lvl="0" indent="0" algn="ctr" rtl="0">
              <a:spcBef>
                <a:spcPts val="0"/>
              </a:spcBef>
              <a:spcAft>
                <a:spcPts val="0"/>
              </a:spcAft>
              <a:buNone/>
            </a:pPr>
            <a:r>
              <a:rPr lang="en-CA" sz="1800" b="0" i="1" u="none" strike="noStrike" cap="none" dirty="0">
                <a:solidFill>
                  <a:srgbClr val="000000"/>
                </a:solidFill>
                <a:latin typeface="Calibri"/>
                <a:ea typeface="Calibri"/>
                <a:cs typeface="Calibri"/>
                <a:sym typeface="Calibri"/>
              </a:rPr>
              <a:t>As You Sow</a:t>
            </a:r>
            <a:endParaRPr sz="1050" b="0" i="1" u="none" strike="noStrike" cap="none" dirty="0">
              <a:solidFill>
                <a:srgbClr val="000000"/>
              </a:solidFill>
              <a:latin typeface="Calibri"/>
              <a:ea typeface="Calibri"/>
              <a:cs typeface="Calibri"/>
              <a:sym typeface="Calibri"/>
            </a:endParaRPr>
          </a:p>
        </p:txBody>
      </p:sp>
      <p:sp>
        <p:nvSpPr>
          <p:cNvPr id="179" name="Google Shape;179;p26"/>
          <p:cNvSpPr txBox="1"/>
          <p:nvPr/>
        </p:nvSpPr>
        <p:spPr>
          <a:xfrm>
            <a:off x="1376467" y="4783094"/>
            <a:ext cx="219456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1800" b="1" i="0" u="none" strike="noStrike" cap="none" dirty="0">
                <a:solidFill>
                  <a:srgbClr val="000000"/>
                </a:solidFill>
                <a:latin typeface="Calibri"/>
                <a:ea typeface="Calibri"/>
                <a:cs typeface="Calibri"/>
                <a:sym typeface="Calibri"/>
              </a:rPr>
              <a:t>Toby Heaps, </a:t>
            </a:r>
            <a:endParaRPr dirty="0"/>
          </a:p>
          <a:p>
            <a:pPr marL="0" marR="0" lvl="0" indent="0" algn="ctr" rtl="0">
              <a:spcBef>
                <a:spcPts val="0"/>
              </a:spcBef>
              <a:spcAft>
                <a:spcPts val="0"/>
              </a:spcAft>
              <a:buNone/>
            </a:pPr>
            <a:r>
              <a:rPr lang="en-CA" sz="1800" b="0" i="0" u="none" strike="noStrike" cap="none" dirty="0">
                <a:solidFill>
                  <a:srgbClr val="000000"/>
                </a:solidFill>
                <a:latin typeface="Calibri"/>
                <a:ea typeface="Calibri"/>
                <a:cs typeface="Calibri"/>
                <a:sym typeface="Calibri"/>
              </a:rPr>
              <a:t>CEO of </a:t>
            </a:r>
            <a:endParaRPr dirty="0"/>
          </a:p>
          <a:p>
            <a:pPr marL="0" marR="0" lvl="0" indent="0" algn="ctr" rtl="0">
              <a:spcBef>
                <a:spcPts val="0"/>
              </a:spcBef>
              <a:spcAft>
                <a:spcPts val="0"/>
              </a:spcAft>
              <a:buNone/>
            </a:pPr>
            <a:r>
              <a:rPr lang="en-CA" sz="1800" b="0" i="0" u="none" strike="noStrike" cap="none" dirty="0">
                <a:solidFill>
                  <a:srgbClr val="000000"/>
                </a:solidFill>
                <a:latin typeface="Calibri"/>
                <a:ea typeface="Calibri"/>
                <a:cs typeface="Calibri"/>
                <a:sym typeface="Calibri"/>
              </a:rPr>
              <a:t>Corporate Knights</a:t>
            </a:r>
            <a:endParaRPr sz="1050" b="0" i="0" u="none" strike="noStrike" cap="none" dirty="0">
              <a:solidFill>
                <a:srgbClr val="000000"/>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B56801EE-E36C-4667-B595-F4699F3E839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60452" y="2080498"/>
            <a:ext cx="1826591" cy="273643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75221" y="2126892"/>
            <a:ext cx="1950042" cy="2620801"/>
          </a:xfrm>
          <a:prstGeom prst="rect">
            <a:avLst/>
          </a:prstGeom>
        </p:spPr>
      </p:pic>
      <p:sp>
        <p:nvSpPr>
          <p:cNvPr id="9" name="Google Shape;179;p26"/>
          <p:cNvSpPr txBox="1"/>
          <p:nvPr/>
        </p:nvSpPr>
        <p:spPr>
          <a:xfrm>
            <a:off x="4664729" y="4816928"/>
            <a:ext cx="2194560" cy="923330"/>
          </a:xfrm>
          <a:prstGeom prst="rect">
            <a:avLst/>
          </a:prstGeom>
          <a:noFill/>
          <a:ln>
            <a:noFill/>
          </a:ln>
        </p:spPr>
        <p:txBody>
          <a:bodyPr spcFirstLastPara="1" wrap="square" lIns="91425" tIns="45700" rIns="91425" bIns="45700" anchor="t" anchorCtr="0">
            <a:noAutofit/>
          </a:bodyPr>
          <a:lstStyle/>
          <a:p>
            <a:pPr lvl="0" algn="ctr"/>
            <a:r>
              <a:rPr lang="en-US" sz="1800" b="1" dirty="0">
                <a:solidFill>
                  <a:schemeClr val="tx1"/>
                </a:solidFill>
                <a:latin typeface="Calibri"/>
                <a:ea typeface="Calibri"/>
                <a:cs typeface="Calibri"/>
                <a:sym typeface="Calibri"/>
              </a:rPr>
              <a:t>Wendy Shen-Juarez</a:t>
            </a:r>
            <a:endParaRPr lang="en-US" sz="1800" dirty="0">
              <a:solidFill>
                <a:schemeClr val="tx1"/>
              </a:solidFill>
            </a:endParaRPr>
          </a:p>
          <a:p>
            <a:pPr lvl="0" algn="ctr"/>
            <a:r>
              <a:rPr lang="en-US" sz="1800" dirty="0">
                <a:solidFill>
                  <a:schemeClr val="tx1"/>
                </a:solidFill>
                <a:latin typeface="Calibri"/>
                <a:ea typeface="Calibri"/>
                <a:cs typeface="Calibri"/>
                <a:sym typeface="Calibri"/>
              </a:rPr>
              <a:t>Research Manager of </a:t>
            </a:r>
            <a:endParaRPr lang="en-US" sz="1800" dirty="0">
              <a:solidFill>
                <a:schemeClr val="tx1"/>
              </a:solidFill>
            </a:endParaRPr>
          </a:p>
          <a:p>
            <a:pPr lvl="0" algn="ctr"/>
            <a:r>
              <a:rPr lang="en-US" sz="1800" dirty="0">
                <a:solidFill>
                  <a:schemeClr val="tx1"/>
                </a:solidFill>
                <a:latin typeface="Calibri"/>
                <a:ea typeface="Calibri"/>
                <a:cs typeface="Calibri"/>
                <a:sym typeface="Calibri"/>
              </a:rPr>
              <a:t>Corporate Knights</a:t>
            </a:r>
            <a:endParaRPr lang="en-US" sz="1800" dirty="0">
              <a:solidFill>
                <a:schemeClr val="tx1"/>
              </a:solidFill>
            </a:endParaRPr>
          </a:p>
        </p:txBody>
      </p:sp>
      <p:pic>
        <p:nvPicPr>
          <p:cNvPr id="13" name="Picture 12" descr="A person wearing a blue shirt&#10;&#10;Description automatically generated">
            <a:extLst>
              <a:ext uri="{FF2B5EF4-FFF2-40B4-BE49-F238E27FC236}">
                <a16:creationId xmlns:a16="http://schemas.microsoft.com/office/drawing/2014/main" id="{63F019F2-D537-2542-B01B-99C09D3C219A}"/>
              </a:ext>
            </a:extLst>
          </p:cNvPr>
          <p:cNvPicPr>
            <a:picLocks noChangeAspect="1"/>
          </p:cNvPicPr>
          <p:nvPr/>
        </p:nvPicPr>
        <p:blipFill>
          <a:blip r:embed="rId5"/>
          <a:stretch>
            <a:fillRect/>
          </a:stretch>
        </p:blipFill>
        <p:spPr>
          <a:xfrm>
            <a:off x="4822937" y="2084205"/>
            <a:ext cx="1816390" cy="27220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p:nvPr/>
        </p:nvSpPr>
        <p:spPr>
          <a:xfrm>
            <a:off x="657728" y="1015971"/>
            <a:ext cx="7764378"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b="1" i="0" u="none" strike="noStrike" cap="none" dirty="0">
                <a:solidFill>
                  <a:schemeClr val="dk1"/>
                </a:solidFill>
                <a:latin typeface="Montserrat"/>
                <a:ea typeface="Montserrat"/>
                <a:cs typeface="Montserrat"/>
                <a:sym typeface="Montserrat"/>
              </a:rPr>
              <a:t>About Corporate Knights</a:t>
            </a:r>
            <a:endParaRPr sz="1400" b="0"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CA" sz="1600" b="0" i="0" u="none" strike="noStrike" cap="none" dirty="0">
                <a:solidFill>
                  <a:schemeClr val="dk1"/>
                </a:solidFill>
                <a:latin typeface="Times New Roman"/>
                <a:ea typeface="Times New Roman"/>
                <a:cs typeface="Times New Roman"/>
                <a:sym typeface="Times New Roman"/>
              </a:rPr>
              <a:t> </a:t>
            </a:r>
            <a:endParaRPr sz="1600" b="0"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CA" sz="2400" b="1" i="0" u="none" strike="noStrike" cap="none" dirty="0">
                <a:solidFill>
                  <a:schemeClr val="dk1"/>
                </a:solidFill>
                <a:latin typeface="Calibri"/>
                <a:ea typeface="Calibri"/>
                <a:cs typeface="Calibri"/>
                <a:sym typeface="Calibri"/>
              </a:rPr>
              <a:t>Mission</a:t>
            </a:r>
            <a:r>
              <a:rPr lang="en-CA" sz="2400" b="1" i="1" u="none" strike="noStrike" cap="none" dirty="0">
                <a:solidFill>
                  <a:schemeClr val="dk1"/>
                </a:solidFill>
                <a:latin typeface="Calibri"/>
                <a:ea typeface="Calibri"/>
                <a:cs typeface="Calibri"/>
                <a:sym typeface="Calibri"/>
              </a:rPr>
              <a:t>: </a:t>
            </a:r>
            <a:r>
              <a:rPr lang="en-CA" sz="2400" b="0" i="1" u="none" strike="noStrike" cap="none" dirty="0">
                <a:solidFill>
                  <a:schemeClr val="dk1"/>
                </a:solidFill>
                <a:latin typeface="Calibri"/>
                <a:ea typeface="Calibri"/>
                <a:cs typeface="Calibri"/>
                <a:sym typeface="Calibri"/>
              </a:rPr>
              <a:t>to provide information that empowers people to harness markets for a better world</a:t>
            </a:r>
            <a:endParaRPr sz="2400" b="0" i="0" u="none" strike="noStrike" cap="none" dirty="0">
              <a:solidFill>
                <a:schemeClr val="dk1"/>
              </a:solidFill>
              <a:latin typeface="Calibri"/>
              <a:ea typeface="Calibri"/>
              <a:cs typeface="Calibri"/>
              <a:sym typeface="Calibri"/>
            </a:endParaRPr>
          </a:p>
          <a:p>
            <a:pPr marL="342900" marR="0" lvl="0" indent="-215900" algn="l" rtl="0">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CA" sz="2000" b="0" i="0" u="none" strike="noStrike" cap="none" dirty="0">
                <a:solidFill>
                  <a:schemeClr val="dk1"/>
                </a:solidFill>
                <a:latin typeface="Calibri"/>
                <a:ea typeface="Calibri"/>
                <a:cs typeface="Calibri"/>
                <a:sym typeface="Calibri"/>
              </a:rPr>
              <a:t>The company has a media and research division, which includes the award-winning business and society magazine </a:t>
            </a:r>
            <a:r>
              <a:rPr lang="en-CA" sz="2000" b="0" i="1" u="none" strike="noStrike" cap="none" dirty="0">
                <a:solidFill>
                  <a:schemeClr val="dk1"/>
                </a:solidFill>
                <a:latin typeface="Calibri"/>
                <a:ea typeface="Calibri"/>
                <a:cs typeface="Calibri"/>
                <a:sym typeface="Calibri"/>
              </a:rPr>
              <a:t>Corporate Knights</a:t>
            </a:r>
            <a:r>
              <a:rPr lang="en-CA" sz="2000" b="0" i="0" u="none" strike="noStrike" cap="none" dirty="0">
                <a:solidFill>
                  <a:schemeClr val="dk1"/>
                </a:solidFill>
                <a:latin typeface="Calibri"/>
                <a:ea typeface="Calibri"/>
                <a:cs typeface="Calibri"/>
                <a:sym typeface="Calibri"/>
              </a:rPr>
              <a:t>. </a:t>
            </a:r>
            <a:endParaRPr sz="2000" b="0" i="0" u="none" strike="noStrike" cap="none" dirty="0">
              <a:solidFill>
                <a:schemeClr val="dk1"/>
              </a:solidFill>
              <a:latin typeface="Calibri"/>
              <a:ea typeface="Calibri"/>
              <a:cs typeface="Calibri"/>
              <a:sym typeface="Calibri"/>
            </a:endParaRPr>
          </a:p>
          <a:p>
            <a:pPr marL="342900" marR="0" lvl="0" indent="-215900" algn="l" rtl="0">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CA" sz="2000" b="0" i="0" u="none" strike="noStrike" cap="none" dirty="0">
                <a:solidFill>
                  <a:schemeClr val="dk1"/>
                </a:solidFill>
                <a:latin typeface="Calibri"/>
                <a:ea typeface="Calibri"/>
                <a:cs typeface="Calibri"/>
                <a:sym typeface="Calibri"/>
              </a:rPr>
              <a:t>The research division produces corporate rankings, research reports and financial product ratings based on corporate sustainability performance including Cleancapitalist.com and Decarbonizer.co. </a:t>
            </a:r>
            <a:endParaRPr sz="2000" b="0" i="0" u="none" strike="noStrike" cap="none" dirty="0">
              <a:solidFill>
                <a:schemeClr val="dk1"/>
              </a:solidFill>
              <a:latin typeface="Calibri"/>
              <a:ea typeface="Calibri"/>
              <a:cs typeface="Calibri"/>
              <a:sym typeface="Calibri"/>
            </a:endParaRPr>
          </a:p>
          <a:p>
            <a:pPr marL="342900" marR="0" lvl="0" indent="-215900" algn="l" rtl="0">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CA" sz="2000" b="0" i="0" u="none" strike="noStrike" cap="none" dirty="0">
                <a:solidFill>
                  <a:schemeClr val="dk1"/>
                </a:solidFill>
                <a:latin typeface="Calibri"/>
                <a:ea typeface="Calibri"/>
                <a:cs typeface="Calibri"/>
                <a:sym typeface="Calibri"/>
              </a:rPr>
              <a:t>Over a decade of experience performing corporate sustainability ratings: </a:t>
            </a:r>
            <a:r>
              <a:rPr lang="en-CA" sz="2000" b="0" i="1" u="sng" strike="noStrike" cap="none" dirty="0">
                <a:solidFill>
                  <a:schemeClr val="hlink"/>
                </a:solidFill>
                <a:latin typeface="Calibri"/>
                <a:ea typeface="Calibri"/>
                <a:cs typeface="Calibri"/>
                <a:sym typeface="Calibri"/>
                <a:hlinkClick r:id="rId3"/>
              </a:rPr>
              <a:t>Global 100 Most Sustainable Corporations in the World</a:t>
            </a:r>
            <a:r>
              <a:rPr lang="en-CA" sz="2000" b="0" i="1" u="none" strike="noStrike" cap="none" dirty="0">
                <a:solidFill>
                  <a:schemeClr val="dk1"/>
                </a:solidFill>
                <a:latin typeface="Calibri"/>
                <a:ea typeface="Calibri"/>
                <a:cs typeface="Calibri"/>
                <a:sym typeface="Calibri"/>
              </a:rPr>
              <a:t>, </a:t>
            </a:r>
            <a:r>
              <a:rPr lang="en-CA" sz="2000" b="0" i="1" u="sng" strike="noStrike" cap="none" dirty="0">
                <a:solidFill>
                  <a:schemeClr val="hlink"/>
                </a:solidFill>
                <a:latin typeface="Calibri"/>
                <a:ea typeface="Calibri"/>
                <a:cs typeface="Calibri"/>
                <a:sym typeface="Calibri"/>
                <a:hlinkClick r:id="rId4"/>
              </a:rPr>
              <a:t>Newsweek Green Rankings</a:t>
            </a:r>
            <a:r>
              <a:rPr lang="en-CA" sz="2000" b="0" i="1" u="none" strike="noStrike" cap="none" dirty="0">
                <a:solidFill>
                  <a:schemeClr val="dk1"/>
                </a:solidFill>
                <a:latin typeface="Calibri"/>
                <a:ea typeface="Calibri"/>
                <a:cs typeface="Calibri"/>
                <a:sym typeface="Calibri"/>
              </a:rPr>
              <a:t>, </a:t>
            </a:r>
            <a:r>
              <a:rPr lang="en-CA" sz="2000" b="0" i="1" u="sng" strike="noStrike" cap="none" dirty="0">
                <a:solidFill>
                  <a:schemeClr val="hlink"/>
                </a:solidFill>
                <a:latin typeface="Calibri"/>
                <a:ea typeface="Calibri"/>
                <a:cs typeface="Calibri"/>
                <a:sym typeface="Calibri"/>
                <a:hlinkClick r:id="rId5"/>
              </a:rPr>
              <a:t>Sustainable Stock Exchanges Ranking</a:t>
            </a:r>
            <a:endParaRPr sz="2000" b="0" i="0" u="none" strike="noStrike" cap="none" dirty="0">
              <a:solidFill>
                <a:schemeClr val="dk1"/>
              </a:solidFill>
              <a:latin typeface="Calibri"/>
              <a:ea typeface="Calibri"/>
              <a:cs typeface="Calibri"/>
              <a:sym typeface="Calibri"/>
            </a:endParaRPr>
          </a:p>
        </p:txBody>
      </p:sp>
      <p:pic>
        <p:nvPicPr>
          <p:cNvPr id="189" name="Google Shape;189;p27" descr="http://www.corporateknights.com/wp-content/uploads/2015/01/CK51coveronline.jpg"/>
          <p:cNvPicPr preferRelativeResize="0"/>
          <p:nvPr/>
        </p:nvPicPr>
        <p:blipFill rotWithShape="1">
          <a:blip r:embed="rId6">
            <a:alphaModFix/>
          </a:blip>
          <a:srcRect/>
          <a:stretch/>
        </p:blipFill>
        <p:spPr>
          <a:xfrm>
            <a:off x="9002084" y="1015971"/>
            <a:ext cx="1949702" cy="2569474"/>
          </a:xfrm>
          <a:prstGeom prst="rect">
            <a:avLst/>
          </a:prstGeom>
          <a:noFill/>
          <a:ln>
            <a:noFill/>
          </a:ln>
        </p:spPr>
      </p:pic>
      <p:pic>
        <p:nvPicPr>
          <p:cNvPr id="190" name="Google Shape;190;p27"/>
          <p:cNvPicPr preferRelativeResize="0"/>
          <p:nvPr/>
        </p:nvPicPr>
        <p:blipFill rotWithShape="1">
          <a:blip r:embed="rId7">
            <a:alphaModFix/>
          </a:blip>
          <a:srcRect/>
          <a:stretch/>
        </p:blipFill>
        <p:spPr>
          <a:xfrm>
            <a:off x="9018632" y="3818952"/>
            <a:ext cx="1916605" cy="24595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p:nvPr/>
        </p:nvSpPr>
        <p:spPr>
          <a:xfrm>
            <a:off x="657728" y="1015971"/>
            <a:ext cx="7764378" cy="2185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b="1" i="0" u="none" strike="noStrike" cap="none" dirty="0">
                <a:solidFill>
                  <a:schemeClr val="dk1"/>
                </a:solidFill>
                <a:latin typeface="Montserrat"/>
                <a:ea typeface="Montserrat"/>
                <a:cs typeface="Montserrat"/>
                <a:sym typeface="Montserrat"/>
              </a:rPr>
              <a:t>About </a:t>
            </a:r>
            <a:r>
              <a:rPr lang="en-CA" sz="2800" b="1" i="1" u="none" strike="noStrike" cap="none" dirty="0">
                <a:solidFill>
                  <a:schemeClr val="dk1"/>
                </a:solidFill>
                <a:latin typeface="Montserrat"/>
                <a:ea typeface="Montserrat"/>
                <a:cs typeface="Montserrat"/>
                <a:sym typeface="Montserrat"/>
              </a:rPr>
              <a:t>As You Sow</a:t>
            </a:r>
            <a:endParaRPr sz="1400" b="0" i="1"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CA" sz="1600" b="0" i="0" u="none" strike="noStrike" cap="none" dirty="0">
                <a:solidFill>
                  <a:schemeClr val="dk1"/>
                </a:solidFill>
                <a:latin typeface="Times New Roman"/>
                <a:ea typeface="Times New Roman"/>
                <a:cs typeface="Times New Roman"/>
                <a:sym typeface="Times New Roman"/>
              </a:rPr>
              <a:t> </a:t>
            </a:r>
            <a:endParaRPr sz="1600" b="0"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CA" sz="2400" b="1" i="0" u="none" strike="noStrike" cap="none" dirty="0">
                <a:solidFill>
                  <a:schemeClr val="dk1"/>
                </a:solidFill>
                <a:latin typeface="Calibri"/>
                <a:ea typeface="Calibri"/>
                <a:cs typeface="Calibri"/>
                <a:sym typeface="Calibri"/>
              </a:rPr>
              <a:t>Mission</a:t>
            </a:r>
            <a:r>
              <a:rPr lang="en-CA" sz="2400" b="1" i="1" u="none" strike="noStrike" cap="none" dirty="0">
                <a:solidFill>
                  <a:schemeClr val="dk1"/>
                </a:solidFill>
                <a:latin typeface="Calibri"/>
                <a:ea typeface="Calibri"/>
                <a:cs typeface="Calibri"/>
                <a:sym typeface="Calibri"/>
              </a:rPr>
              <a:t>: </a:t>
            </a:r>
            <a:r>
              <a:rPr lang="en-CA" sz="2400" b="0" i="1" u="none" strike="noStrike" cap="none" dirty="0">
                <a:solidFill>
                  <a:schemeClr val="dk1"/>
                </a:solidFill>
                <a:latin typeface="Calibri"/>
                <a:ea typeface="Calibri"/>
                <a:cs typeface="Calibri"/>
                <a:sym typeface="Calibri"/>
              </a:rPr>
              <a:t>to promote environmental and social corporate responsibility through shareholder advocacy, coalition building, and innovative legal strategies</a:t>
            </a:r>
            <a:endParaRPr dirty="0"/>
          </a:p>
          <a:p>
            <a:pPr marL="0" marR="0" lvl="0" indent="0" algn="l" rtl="0">
              <a:spcBef>
                <a:spcPts val="0"/>
              </a:spcBef>
              <a:spcAft>
                <a:spcPts val="0"/>
              </a:spcAft>
              <a:buNone/>
            </a:pPr>
            <a:endParaRPr sz="2000" b="0" i="0" u="none" strike="noStrike" cap="none" dirty="0">
              <a:solidFill>
                <a:schemeClr val="dk1"/>
              </a:solidFill>
              <a:latin typeface="Calibri"/>
              <a:ea typeface="Calibri"/>
              <a:cs typeface="Calibri"/>
              <a:sym typeface="Calibri"/>
            </a:endParaRPr>
          </a:p>
        </p:txBody>
      </p:sp>
      <p:sp>
        <p:nvSpPr>
          <p:cNvPr id="196" name="Google Shape;196;p28"/>
          <p:cNvSpPr/>
          <p:nvPr/>
        </p:nvSpPr>
        <p:spPr>
          <a:xfrm>
            <a:off x="657727" y="3330931"/>
            <a:ext cx="9881935" cy="224676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000"/>
              <a:buFont typeface="Arial"/>
              <a:buChar char="•"/>
            </a:pPr>
            <a:r>
              <a:rPr lang="en-CA" sz="2000" b="0" i="0" u="none" strike="noStrike" cap="none" dirty="0">
                <a:solidFill>
                  <a:schemeClr val="dk1"/>
                </a:solidFill>
                <a:latin typeface="Calibri"/>
                <a:ea typeface="Calibri"/>
                <a:cs typeface="Calibri"/>
                <a:sym typeface="Calibri"/>
              </a:rPr>
              <a:t>Founded on the belief that many environmental and human rights issues can be resolved by increased corporate responsibility</a:t>
            </a:r>
            <a:endParaRPr dirty="0"/>
          </a:p>
          <a:p>
            <a:pPr marL="285750" marR="0" lvl="0" indent="-158750" algn="l" rtl="0">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n-CA" sz="2000" b="0" i="1" u="none" strike="noStrike" cap="none" dirty="0">
                <a:solidFill>
                  <a:schemeClr val="dk1"/>
                </a:solidFill>
                <a:latin typeface="Calibri"/>
                <a:ea typeface="Calibri"/>
                <a:cs typeface="Calibri"/>
                <a:sym typeface="Calibri"/>
              </a:rPr>
              <a:t>As You Sow </a:t>
            </a:r>
            <a:r>
              <a:rPr lang="en-CA" sz="2000" b="0" i="0" u="none" strike="noStrike" cap="none" dirty="0">
                <a:solidFill>
                  <a:schemeClr val="dk1"/>
                </a:solidFill>
                <a:latin typeface="Calibri"/>
                <a:ea typeface="Calibri"/>
                <a:cs typeface="Calibri"/>
                <a:sym typeface="Calibri"/>
              </a:rPr>
              <a:t>communicates directly with corporate executives to collaboratively develop and implement business models that reduce risk, benefit brand reputation, and protect long-term shareholder value while simultaneously bringing about positive change for the environment and human rights.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p:nvPr/>
        </p:nvSpPr>
        <p:spPr>
          <a:xfrm>
            <a:off x="532141" y="2615409"/>
            <a:ext cx="5407105" cy="34932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000" b="1" i="0" u="none" strike="noStrike" cap="none" dirty="0">
                <a:solidFill>
                  <a:schemeClr val="dk1"/>
                </a:solidFill>
                <a:latin typeface="Montserrat"/>
                <a:ea typeface="Montserrat"/>
                <a:cs typeface="Montserrat"/>
                <a:sym typeface="Montserrat"/>
              </a:rPr>
              <a:t>And why did we create it? </a:t>
            </a:r>
            <a:endParaRPr dirty="0"/>
          </a:p>
          <a:p>
            <a:pPr marL="0" marR="0" lvl="0" indent="0" algn="l" rtl="0">
              <a:spcBef>
                <a:spcPts val="0"/>
              </a:spcBef>
              <a:spcAft>
                <a:spcPts val="0"/>
              </a:spcAft>
              <a:buNone/>
            </a:pPr>
            <a:r>
              <a:rPr lang="en-CA"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2000"/>
              <a:buFont typeface="Arial"/>
              <a:buChar char="•"/>
            </a:pPr>
            <a:r>
              <a:rPr lang="en-CA" sz="2000" dirty="0">
                <a:solidFill>
                  <a:schemeClr val="dk1"/>
                </a:solidFill>
                <a:latin typeface="Calibri"/>
                <a:ea typeface="Calibri"/>
                <a:cs typeface="Calibri"/>
                <a:sym typeface="Calibri"/>
              </a:rPr>
              <a:t>Global energy system is in a monumental transition</a:t>
            </a:r>
            <a:endParaRPr dirty="0"/>
          </a:p>
          <a:p>
            <a:pPr marL="342900" marR="0" lvl="0" indent="-285750" algn="l" rtl="0">
              <a:spcBef>
                <a:spcPts val="0"/>
              </a:spcBef>
              <a:spcAft>
                <a:spcPts val="0"/>
              </a:spcAft>
              <a:buClr>
                <a:schemeClr val="dk1"/>
              </a:buClr>
              <a:buSzPts val="900"/>
              <a:buFont typeface="Arial"/>
              <a:buNone/>
            </a:pPr>
            <a:endParaRPr sz="9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CA" sz="2000" dirty="0">
                <a:solidFill>
                  <a:schemeClr val="dk1"/>
                </a:solidFill>
                <a:latin typeface="Calibri"/>
                <a:ea typeface="Calibri"/>
                <a:cs typeface="Calibri"/>
                <a:sym typeface="Calibri"/>
              </a:rPr>
              <a:t>Purpose of the Clean200 list is to start a dialogue about:</a:t>
            </a:r>
            <a:endParaRPr dirty="0"/>
          </a:p>
          <a:p>
            <a:pPr marL="914400" marR="0" lvl="1" indent="-457200" algn="l" rtl="0">
              <a:spcBef>
                <a:spcPts val="0"/>
              </a:spcBef>
              <a:spcAft>
                <a:spcPts val="0"/>
              </a:spcAft>
              <a:buClr>
                <a:schemeClr val="dk1"/>
              </a:buClr>
              <a:buSzPts val="2000"/>
              <a:buFont typeface="Calibri"/>
              <a:buAutoNum type="arabicPeriod"/>
            </a:pPr>
            <a:r>
              <a:rPr lang="en-CA" sz="2000" b="0" i="0" u="none" strike="noStrike" cap="none" dirty="0">
                <a:solidFill>
                  <a:schemeClr val="dk1"/>
                </a:solidFill>
                <a:latin typeface="Calibri"/>
                <a:ea typeface="Calibri"/>
                <a:cs typeface="Calibri"/>
                <a:sym typeface="Calibri"/>
              </a:rPr>
              <a:t>How investors can co-create a clean energy economy</a:t>
            </a:r>
            <a:endParaRPr dirty="0"/>
          </a:p>
          <a:p>
            <a:pPr marL="914400" marR="0" lvl="1" indent="-457200" algn="l" rtl="0">
              <a:spcBef>
                <a:spcPts val="0"/>
              </a:spcBef>
              <a:spcAft>
                <a:spcPts val="0"/>
              </a:spcAft>
              <a:buClr>
                <a:schemeClr val="dk1"/>
              </a:buClr>
              <a:buSzPts val="2000"/>
              <a:buFont typeface="Calibri"/>
              <a:buAutoNum type="arabicPeriod"/>
            </a:pPr>
            <a:r>
              <a:rPr lang="en-CA" sz="2000" b="0" i="0" u="none" strike="noStrike" cap="none" dirty="0">
                <a:solidFill>
                  <a:schemeClr val="dk1"/>
                </a:solidFill>
                <a:latin typeface="Calibri"/>
                <a:ea typeface="Calibri"/>
                <a:cs typeface="Calibri"/>
                <a:sym typeface="Calibri"/>
              </a:rPr>
              <a:t>How to best evaluate &amp; highlight companies already on the continuum of transition</a:t>
            </a:r>
            <a:endParaRPr sz="2000" b="0" i="0" u="none" strike="noStrike" cap="none" dirty="0">
              <a:solidFill>
                <a:schemeClr val="dk1"/>
              </a:solidFill>
              <a:latin typeface="Calibri"/>
              <a:ea typeface="Calibri"/>
              <a:cs typeface="Calibri"/>
              <a:sym typeface="Calibri"/>
            </a:endParaRPr>
          </a:p>
        </p:txBody>
      </p:sp>
      <p:pic>
        <p:nvPicPr>
          <p:cNvPr id="202" name="Google Shape;202;p29" descr="renewables"/>
          <p:cNvPicPr preferRelativeResize="0"/>
          <p:nvPr/>
        </p:nvPicPr>
        <p:blipFill rotWithShape="1">
          <a:blip r:embed="rId3">
            <a:alphaModFix/>
          </a:blip>
          <a:srcRect/>
          <a:stretch/>
        </p:blipFill>
        <p:spPr>
          <a:xfrm>
            <a:off x="6320589" y="2615409"/>
            <a:ext cx="5526734" cy="3108787"/>
          </a:xfrm>
          <a:prstGeom prst="rect">
            <a:avLst/>
          </a:prstGeom>
          <a:noFill/>
          <a:ln>
            <a:noFill/>
          </a:ln>
        </p:spPr>
      </p:pic>
      <p:sp>
        <p:nvSpPr>
          <p:cNvPr id="203" name="Google Shape;203;p29"/>
          <p:cNvSpPr txBox="1"/>
          <p:nvPr/>
        </p:nvSpPr>
        <p:spPr>
          <a:xfrm>
            <a:off x="7073567" y="5817822"/>
            <a:ext cx="4504033"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100" dirty="0">
                <a:solidFill>
                  <a:schemeClr val="dk1"/>
                </a:solidFill>
                <a:latin typeface="Calibri"/>
                <a:ea typeface="Calibri"/>
                <a:cs typeface="Calibri"/>
                <a:sym typeface="Calibri"/>
              </a:rPr>
              <a:t>Image Source: </a:t>
            </a:r>
            <a:r>
              <a:rPr lang="en-CA" sz="1100" u="sng" dirty="0">
                <a:solidFill>
                  <a:schemeClr val="hlink"/>
                </a:solidFill>
                <a:latin typeface="Calibri"/>
                <a:ea typeface="Calibri"/>
                <a:cs typeface="Calibri"/>
                <a:sym typeface="Calibri"/>
                <a:hlinkClick r:id="rId4"/>
              </a:rPr>
              <a:t>http://www.nationofchange.org/2015/06/12/ditching-fossil-fuelsnd-switching-to-100-renewables-no-problem-says-stanford-study/</a:t>
            </a:r>
            <a:r>
              <a:rPr lang="en-CA"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p:txBody>
      </p:sp>
      <p:sp>
        <p:nvSpPr>
          <p:cNvPr id="204" name="Google Shape;204;p29"/>
          <p:cNvSpPr/>
          <p:nvPr/>
        </p:nvSpPr>
        <p:spPr>
          <a:xfrm>
            <a:off x="0" y="699755"/>
            <a:ext cx="12294208" cy="153888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2800" b="1" dirty="0">
                <a:solidFill>
                  <a:schemeClr val="dk1"/>
                </a:solidFill>
                <a:latin typeface="Montserrat"/>
                <a:ea typeface="Montserrat"/>
                <a:cs typeface="Montserrat"/>
                <a:sym typeface="Montserrat"/>
              </a:rPr>
              <a:t>What is the Clean200</a:t>
            </a:r>
            <a:r>
              <a:rPr lang="en-CA" sz="2000" b="1" baseline="30000" dirty="0">
                <a:solidFill>
                  <a:schemeClr val="dk1"/>
                </a:solidFill>
                <a:latin typeface="Montserrat"/>
                <a:ea typeface="Montserrat"/>
                <a:cs typeface="Montserrat"/>
                <a:sym typeface="Montserrat"/>
              </a:rPr>
              <a:t>TM</a:t>
            </a:r>
            <a:r>
              <a:rPr lang="en-CA" sz="2800" b="1" dirty="0">
                <a:solidFill>
                  <a:schemeClr val="dk1"/>
                </a:solidFill>
                <a:latin typeface="Montserrat"/>
                <a:ea typeface="Montserrat"/>
                <a:cs typeface="Montserrat"/>
                <a:sym typeface="Montserrat"/>
              </a:rPr>
              <a:t>?</a:t>
            </a:r>
            <a:endParaRPr sz="2800" b="1" dirty="0">
              <a:solidFill>
                <a:schemeClr val="dk1"/>
              </a:solidFill>
              <a:latin typeface="Montserrat"/>
              <a:ea typeface="Montserrat"/>
              <a:cs typeface="Montserrat"/>
              <a:sym typeface="Montserrat"/>
            </a:endParaRPr>
          </a:p>
          <a:p>
            <a:pPr marL="0" marR="0" lvl="0" indent="0" algn="ctr" rtl="0">
              <a:spcBef>
                <a:spcPts val="0"/>
              </a:spcBef>
              <a:spcAft>
                <a:spcPts val="0"/>
              </a:spcAft>
              <a:buNone/>
            </a:pPr>
            <a:endParaRPr sz="1000" b="1" dirty="0">
              <a:solidFill>
                <a:schemeClr val="dk1"/>
              </a:solidFill>
              <a:latin typeface="Montserrat"/>
              <a:ea typeface="Montserrat"/>
              <a:cs typeface="Montserrat"/>
              <a:sym typeface="Montserrat"/>
            </a:endParaRPr>
          </a:p>
          <a:p>
            <a:pPr marL="0" marR="0" lvl="0" indent="0" algn="ctr" rtl="0">
              <a:spcBef>
                <a:spcPts val="0"/>
              </a:spcBef>
              <a:spcAft>
                <a:spcPts val="0"/>
              </a:spcAft>
              <a:buNone/>
            </a:pPr>
            <a:r>
              <a:rPr lang="en-CA" sz="2800" i="1" dirty="0">
                <a:solidFill>
                  <a:schemeClr val="dk1"/>
                </a:solidFill>
                <a:latin typeface="Calibri"/>
                <a:ea typeface="Calibri"/>
                <a:cs typeface="Calibri"/>
                <a:sym typeface="Calibri"/>
              </a:rPr>
              <a:t>The Clean200: The biggest 200 public companies ranked </a:t>
            </a:r>
            <a:endParaRPr sz="2800" i="1" dirty="0">
              <a:solidFill>
                <a:schemeClr val="dk1"/>
              </a:solidFill>
              <a:latin typeface="Calibri"/>
              <a:ea typeface="Calibri"/>
              <a:cs typeface="Calibri"/>
              <a:sym typeface="Calibri"/>
            </a:endParaRPr>
          </a:p>
          <a:p>
            <a:pPr marL="0" marR="0" lvl="0" indent="0" algn="ctr" rtl="0">
              <a:spcBef>
                <a:spcPts val="0"/>
              </a:spcBef>
              <a:spcAft>
                <a:spcPts val="0"/>
              </a:spcAft>
              <a:buNone/>
            </a:pPr>
            <a:r>
              <a:rPr lang="en-CA" sz="2800" i="1" dirty="0">
                <a:solidFill>
                  <a:schemeClr val="dk1"/>
                </a:solidFill>
                <a:latin typeface="Calibri"/>
                <a:ea typeface="Calibri"/>
                <a:cs typeface="Calibri"/>
                <a:sym typeface="Calibri"/>
              </a:rPr>
              <a:t>by green energy revenues</a:t>
            </a:r>
            <a:endParaRPr sz="2800" i="1"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0743" y="711200"/>
            <a:ext cx="8795656" cy="769441"/>
          </a:xfrm>
          <a:prstGeom prst="rect">
            <a:avLst/>
          </a:prstGeom>
          <a:noFill/>
        </p:spPr>
        <p:txBody>
          <a:bodyPr wrap="square" rtlCol="0">
            <a:spAutoFit/>
          </a:bodyPr>
          <a:lstStyle/>
          <a:p>
            <a:pPr lvl="0" algn="ctr"/>
            <a:r>
              <a:rPr lang="en-CA" sz="4400" b="1" dirty="0">
                <a:solidFill>
                  <a:srgbClr val="00813D"/>
                </a:solidFill>
                <a:latin typeface="Calibri"/>
                <a:ea typeface="Calibri"/>
                <a:cs typeface="Calibri"/>
                <a:sym typeface="Calibri"/>
              </a:rPr>
              <a:t>Toby Heaps &amp; Wendy Shen-Juarez</a:t>
            </a:r>
            <a:endParaRPr lang="en-CA" sz="4400" dirty="0">
              <a:latin typeface="Times"/>
              <a:ea typeface="Times"/>
              <a:cs typeface="Times"/>
              <a:sym typeface="Times"/>
            </a:endParaRPr>
          </a:p>
        </p:txBody>
      </p:sp>
      <p:sp>
        <p:nvSpPr>
          <p:cNvPr id="8" name="Google Shape;276;p39"/>
          <p:cNvSpPr txBox="1"/>
          <p:nvPr/>
        </p:nvSpPr>
        <p:spPr>
          <a:xfrm>
            <a:off x="5764164" y="4527717"/>
            <a:ext cx="21945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1800" b="1" i="0" u="none" strike="noStrike" cap="none" dirty="0">
                <a:solidFill>
                  <a:srgbClr val="000000"/>
                </a:solidFill>
                <a:latin typeface="Calibri"/>
                <a:ea typeface="Calibri"/>
                <a:cs typeface="Calibri"/>
                <a:sym typeface="Calibri"/>
              </a:rPr>
              <a:t>Toby Heaps, </a:t>
            </a:r>
            <a:endParaRPr dirty="0"/>
          </a:p>
          <a:p>
            <a:pPr marL="0" marR="0" lvl="0" indent="0" algn="ctr" rtl="0">
              <a:spcBef>
                <a:spcPts val="0"/>
              </a:spcBef>
              <a:spcAft>
                <a:spcPts val="0"/>
              </a:spcAft>
              <a:buNone/>
            </a:pPr>
            <a:r>
              <a:rPr lang="en-CA" sz="1800" b="0" i="0" u="none" strike="noStrike" cap="none" dirty="0">
                <a:solidFill>
                  <a:srgbClr val="000000"/>
                </a:solidFill>
                <a:latin typeface="Calibri"/>
                <a:ea typeface="Calibri"/>
                <a:cs typeface="Calibri"/>
                <a:sym typeface="Calibri"/>
              </a:rPr>
              <a:t>CEO of </a:t>
            </a:r>
            <a:endParaRPr dirty="0"/>
          </a:p>
          <a:p>
            <a:pPr marL="0" marR="0" lvl="0" indent="0" algn="ctr" rtl="0">
              <a:spcBef>
                <a:spcPts val="0"/>
              </a:spcBef>
              <a:spcAft>
                <a:spcPts val="0"/>
              </a:spcAft>
              <a:buNone/>
            </a:pPr>
            <a:r>
              <a:rPr lang="en-CA" sz="1800" b="0" i="0" u="none" strike="noStrike" cap="none" dirty="0">
                <a:solidFill>
                  <a:srgbClr val="000000"/>
                </a:solidFill>
                <a:latin typeface="Calibri"/>
                <a:ea typeface="Calibri"/>
                <a:cs typeface="Calibri"/>
                <a:sym typeface="Calibri"/>
              </a:rPr>
              <a:t>Corporate Knights</a:t>
            </a:r>
            <a:endParaRPr sz="1050" b="0" i="0" u="none" strike="noStrike" cap="none" dirty="0">
              <a:solidFill>
                <a:srgbClr val="000000"/>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B56801EE-E36C-4667-B595-F4699F3E839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849507" y="1782052"/>
            <a:ext cx="1826591" cy="2736430"/>
          </a:xfrm>
          <a:prstGeom prst="rect">
            <a:avLst/>
          </a:prstGeom>
        </p:spPr>
      </p:pic>
      <p:sp>
        <p:nvSpPr>
          <p:cNvPr id="9" name="Google Shape;179;p26"/>
          <p:cNvSpPr txBox="1"/>
          <p:nvPr/>
        </p:nvSpPr>
        <p:spPr>
          <a:xfrm>
            <a:off x="8462338" y="4536682"/>
            <a:ext cx="2194560" cy="923330"/>
          </a:xfrm>
          <a:prstGeom prst="rect">
            <a:avLst/>
          </a:prstGeom>
          <a:noFill/>
          <a:ln>
            <a:noFill/>
          </a:ln>
        </p:spPr>
        <p:txBody>
          <a:bodyPr spcFirstLastPara="1" wrap="square" lIns="91425" tIns="45700" rIns="91425" bIns="45700" anchor="t" anchorCtr="0">
            <a:noAutofit/>
          </a:bodyPr>
          <a:lstStyle/>
          <a:p>
            <a:pPr lvl="0" algn="ctr"/>
            <a:r>
              <a:rPr lang="en-US" sz="1800" b="1" dirty="0">
                <a:solidFill>
                  <a:schemeClr val="tx1"/>
                </a:solidFill>
                <a:latin typeface="Calibri"/>
                <a:ea typeface="Calibri"/>
                <a:cs typeface="Calibri"/>
                <a:sym typeface="Calibri"/>
              </a:rPr>
              <a:t>Wendy Shen-Juarez</a:t>
            </a:r>
            <a:endParaRPr lang="en-US" sz="1800" dirty="0">
              <a:solidFill>
                <a:schemeClr val="tx1"/>
              </a:solidFill>
            </a:endParaRPr>
          </a:p>
          <a:p>
            <a:pPr lvl="0" algn="ctr"/>
            <a:r>
              <a:rPr lang="en-US" sz="1800" dirty="0">
                <a:solidFill>
                  <a:schemeClr val="tx1"/>
                </a:solidFill>
                <a:latin typeface="Calibri"/>
                <a:ea typeface="Calibri"/>
                <a:cs typeface="Calibri"/>
                <a:sym typeface="Calibri"/>
              </a:rPr>
              <a:t>Research Manager of </a:t>
            </a:r>
            <a:endParaRPr lang="en-US" sz="1800" dirty="0">
              <a:solidFill>
                <a:schemeClr val="tx1"/>
              </a:solidFill>
            </a:endParaRPr>
          </a:p>
          <a:p>
            <a:pPr lvl="0" algn="ctr"/>
            <a:r>
              <a:rPr lang="en-US" sz="1800" dirty="0">
                <a:solidFill>
                  <a:schemeClr val="tx1"/>
                </a:solidFill>
                <a:latin typeface="Calibri"/>
                <a:ea typeface="Calibri"/>
                <a:cs typeface="Calibri"/>
                <a:sym typeface="Calibri"/>
              </a:rPr>
              <a:t>Corporate Knights</a:t>
            </a:r>
            <a:endParaRPr lang="en-US" sz="1800" dirty="0">
              <a:solidFill>
                <a:schemeClr val="tx1"/>
              </a:solidFill>
            </a:endParaRPr>
          </a:p>
        </p:txBody>
      </p:sp>
      <p:pic>
        <p:nvPicPr>
          <p:cNvPr id="11" name="Picture 10" descr="A person wearing a blue shirt&#10;&#10;Description automatically generated">
            <a:extLst>
              <a:ext uri="{FF2B5EF4-FFF2-40B4-BE49-F238E27FC236}">
                <a16:creationId xmlns:a16="http://schemas.microsoft.com/office/drawing/2014/main" id="{FFD48F8C-0371-9647-98EC-D3B30F0506F9}"/>
              </a:ext>
            </a:extLst>
          </p:cNvPr>
          <p:cNvPicPr>
            <a:picLocks noChangeAspect="1"/>
          </p:cNvPicPr>
          <p:nvPr/>
        </p:nvPicPr>
        <p:blipFill>
          <a:blip r:embed="rId3"/>
          <a:stretch>
            <a:fillRect/>
          </a:stretch>
        </p:blipFill>
        <p:spPr>
          <a:xfrm>
            <a:off x="8651423" y="1814607"/>
            <a:ext cx="1816390" cy="27220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418" y="1480641"/>
            <a:ext cx="3949987" cy="5111284"/>
          </a:xfrm>
          <a:prstGeom prst="rect">
            <a:avLst/>
          </a:prstGeom>
        </p:spPr>
      </p:pic>
    </p:spTree>
    <p:extLst>
      <p:ext uri="{BB962C8B-B14F-4D97-AF65-F5344CB8AC3E}">
        <p14:creationId xmlns:p14="http://schemas.microsoft.com/office/powerpoint/2010/main" val="2496551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p:nvPr/>
        </p:nvSpPr>
        <p:spPr>
          <a:xfrm>
            <a:off x="218633" y="965095"/>
            <a:ext cx="11812945" cy="15850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b="1" dirty="0">
                <a:solidFill>
                  <a:schemeClr val="dk1"/>
                </a:solidFill>
                <a:latin typeface="Montserrat"/>
                <a:ea typeface="Montserrat"/>
                <a:cs typeface="Montserrat"/>
                <a:sym typeface="Montserrat"/>
              </a:rPr>
              <a:t>How is the Clean200 compiled?</a:t>
            </a:r>
            <a:endParaRPr dirty="0"/>
          </a:p>
          <a:p>
            <a:pPr marL="0" marR="0" lvl="0" indent="0" algn="l" rtl="0">
              <a:spcBef>
                <a:spcPts val="0"/>
              </a:spcBef>
              <a:spcAft>
                <a:spcPts val="0"/>
              </a:spcAft>
              <a:buNone/>
            </a:pPr>
            <a:endParaRPr sz="700" b="1" dirty="0">
              <a:solidFill>
                <a:schemeClr val="dk1"/>
              </a:solidFill>
              <a:latin typeface="Montserrat"/>
              <a:ea typeface="Montserrat"/>
              <a:cs typeface="Montserrat"/>
              <a:sym typeface="Montserrat"/>
            </a:endParaRPr>
          </a:p>
          <a:p>
            <a:pPr marL="342900" marR="0" lvl="0" indent="-342900" algn="l" rtl="0">
              <a:spcBef>
                <a:spcPts val="0"/>
              </a:spcBef>
              <a:spcAft>
                <a:spcPts val="0"/>
              </a:spcAft>
              <a:buClr>
                <a:schemeClr val="dk1"/>
              </a:buClr>
              <a:buSzPts val="2000"/>
              <a:buFont typeface="Arial"/>
              <a:buChar char="•"/>
            </a:pPr>
            <a:r>
              <a:rPr lang="en-CA" sz="2000" dirty="0">
                <a:solidFill>
                  <a:schemeClr val="dk1"/>
                </a:solidFill>
                <a:latin typeface="Calibri"/>
                <a:ea typeface="Calibri"/>
                <a:cs typeface="Calibri"/>
                <a:sym typeface="Calibri"/>
              </a:rPr>
              <a:t>Clean200 universe consists of companies with more than $1b in revenue and more than 10% clean energy revenues</a:t>
            </a:r>
            <a:endParaRPr dirty="0"/>
          </a:p>
          <a:p>
            <a:pPr marL="342900" marR="0" lvl="0" indent="-342900" algn="l" rtl="0">
              <a:spcBef>
                <a:spcPts val="0"/>
              </a:spcBef>
              <a:spcAft>
                <a:spcPts val="0"/>
              </a:spcAft>
              <a:buClr>
                <a:schemeClr val="dk1"/>
              </a:buClr>
              <a:buSzPts val="2000"/>
              <a:buFont typeface="Arial"/>
              <a:buChar char="•"/>
            </a:pPr>
            <a:r>
              <a:rPr lang="en-CA" sz="2000" dirty="0">
                <a:solidFill>
                  <a:schemeClr val="dk1"/>
                </a:solidFill>
                <a:latin typeface="Calibri"/>
                <a:ea typeface="Calibri"/>
                <a:cs typeface="Calibri"/>
                <a:sym typeface="Calibri"/>
              </a:rPr>
              <a:t>59 company exclusions</a:t>
            </a:r>
            <a:endParaRPr dirty="0"/>
          </a:p>
        </p:txBody>
      </p:sp>
      <p:graphicFrame>
        <p:nvGraphicFramePr>
          <p:cNvPr id="210" name="Google Shape;210;p30"/>
          <p:cNvGraphicFramePr/>
          <p:nvPr>
            <p:extLst>
              <p:ext uri="{D42A27DB-BD31-4B8C-83A1-F6EECF244321}">
                <p14:modId xmlns:p14="http://schemas.microsoft.com/office/powerpoint/2010/main" val="3170603783"/>
              </p:ext>
            </p:extLst>
          </p:nvPr>
        </p:nvGraphicFramePr>
        <p:xfrm>
          <a:off x="218633" y="2550144"/>
          <a:ext cx="11812925" cy="3938865"/>
        </p:xfrm>
        <a:graphic>
          <a:graphicData uri="http://schemas.openxmlformats.org/drawingml/2006/table">
            <a:tbl>
              <a:tblPr firstRow="1" bandRow="1">
                <a:noFill/>
                <a:tableStyleId>{2C80F905-68D4-4602-A62E-820746BEAC3E}</a:tableStyleId>
              </a:tblPr>
              <a:tblGrid>
                <a:gridCol w="3276300">
                  <a:extLst>
                    <a:ext uri="{9D8B030D-6E8A-4147-A177-3AD203B41FA5}">
                      <a16:colId xmlns:a16="http://schemas.microsoft.com/office/drawing/2014/main" val="20000"/>
                    </a:ext>
                  </a:extLst>
                </a:gridCol>
                <a:gridCol w="6417600">
                  <a:extLst>
                    <a:ext uri="{9D8B030D-6E8A-4147-A177-3AD203B41FA5}">
                      <a16:colId xmlns:a16="http://schemas.microsoft.com/office/drawing/2014/main" val="20001"/>
                    </a:ext>
                  </a:extLst>
                </a:gridCol>
                <a:gridCol w="2119025">
                  <a:extLst>
                    <a:ext uri="{9D8B030D-6E8A-4147-A177-3AD203B41FA5}">
                      <a16:colId xmlns:a16="http://schemas.microsoft.com/office/drawing/2014/main" val="20002"/>
                    </a:ext>
                  </a:extLst>
                </a:gridCol>
              </a:tblGrid>
              <a:tr h="566357">
                <a:tc>
                  <a:txBody>
                    <a:bodyPr/>
                    <a:lstStyle/>
                    <a:p>
                      <a:pPr marL="0" marR="0" lvl="0" indent="0" algn="l" rtl="0">
                        <a:spcBef>
                          <a:spcPts val="0"/>
                        </a:spcBef>
                        <a:spcAft>
                          <a:spcPts val="0"/>
                        </a:spcAft>
                        <a:buNone/>
                      </a:pPr>
                      <a:r>
                        <a:rPr lang="en-CA" sz="1800" b="1" u="none" strike="noStrike" cap="none" dirty="0"/>
                        <a:t>Clean200 Negative Screens</a:t>
                      </a:r>
                      <a:endParaRPr sz="1800" b="1" dirty="0"/>
                    </a:p>
                  </a:txBody>
                  <a:tcPr marL="91450" marR="91450" marT="45725" marB="45725" anchor="ctr"/>
                </a:tc>
                <a:tc>
                  <a:txBody>
                    <a:bodyPr/>
                    <a:lstStyle/>
                    <a:p>
                      <a:pPr marL="0" marR="0" lvl="0" indent="0" algn="l" rtl="0">
                        <a:spcBef>
                          <a:spcPts val="0"/>
                        </a:spcBef>
                        <a:spcAft>
                          <a:spcPts val="0"/>
                        </a:spcAft>
                        <a:buNone/>
                      </a:pPr>
                      <a:r>
                        <a:rPr lang="en-CA" sz="1800" b="1" dirty="0"/>
                        <a:t>Criteria</a:t>
                      </a:r>
                      <a:endParaRPr sz="1800" b="1" dirty="0"/>
                    </a:p>
                  </a:txBody>
                  <a:tcPr marL="91450" marR="91450" marT="45725" marB="45725" anchor="ctr"/>
                </a:tc>
                <a:tc>
                  <a:txBody>
                    <a:bodyPr/>
                    <a:lstStyle/>
                    <a:p>
                      <a:pPr marL="0" marR="0" lvl="0" indent="0" algn="l" rtl="0">
                        <a:spcBef>
                          <a:spcPts val="0"/>
                        </a:spcBef>
                        <a:spcAft>
                          <a:spcPts val="0"/>
                        </a:spcAft>
                        <a:buNone/>
                      </a:pPr>
                      <a:r>
                        <a:rPr lang="en-CA" sz="1600" b="1" dirty="0"/>
                        <a:t>Number of Companies Excluded Q1 2020</a:t>
                      </a:r>
                      <a:endParaRPr sz="1600" b="1" dirty="0"/>
                    </a:p>
                  </a:txBody>
                  <a:tcPr marL="91450" marR="91450" marT="45725" marB="45725" anchor="ctr"/>
                </a:tc>
                <a:extLst>
                  <a:ext uri="{0D108BD9-81ED-4DB2-BD59-A6C34878D82A}">
                    <a16:rowId xmlns:a16="http://schemas.microsoft.com/office/drawing/2014/main" val="10000"/>
                  </a:ext>
                </a:extLst>
              </a:tr>
              <a:tr h="411596">
                <a:tc>
                  <a:txBody>
                    <a:bodyPr/>
                    <a:lstStyle/>
                    <a:p>
                      <a:pPr>
                        <a:lnSpc>
                          <a:spcPct val="107000"/>
                        </a:lnSpc>
                        <a:spcAft>
                          <a:spcPts val="800"/>
                        </a:spcAft>
                      </a:pPr>
                      <a:r>
                        <a:rPr lang="en-CA" sz="1300" b="0" i="0" u="none" strike="noStrike" cap="none" dirty="0">
                          <a:solidFill>
                            <a:schemeClr val="dk1"/>
                          </a:solidFill>
                          <a:latin typeface="Calibri"/>
                          <a:ea typeface="Times New Roman" panose="02020603050405020304" pitchFamily="18" charset="0"/>
                          <a:cs typeface="Calibri"/>
                          <a:sym typeface="Arial"/>
                        </a:rPr>
                        <a:t>Farm Animal Welfare</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a:lnSpc>
                          <a:spcPct val="107000"/>
                        </a:lnSpc>
                        <a:spcAft>
                          <a:spcPts val="800"/>
                        </a:spcAft>
                      </a:pPr>
                      <a:r>
                        <a:rPr lang="en-US" sz="1300" b="0" i="0" u="none" strike="noStrike" cap="none" dirty="0">
                          <a:solidFill>
                            <a:schemeClr val="dk1"/>
                          </a:solidFill>
                          <a:latin typeface="Calibri"/>
                          <a:ea typeface="Times New Roman" panose="02020603050405020304" pitchFamily="18" charset="0"/>
                          <a:cs typeface="Calibri"/>
                          <a:sym typeface="Arial"/>
                        </a:rPr>
                        <a:t>Identifies company laggards (Tier 5 or 6) on Farm Animal Welfare practices, based on the Benchmark for Farm Animal Welfare.</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algn="ctr">
                        <a:lnSpc>
                          <a:spcPct val="107000"/>
                        </a:lnSpc>
                        <a:spcAft>
                          <a:spcPts val="800"/>
                        </a:spcAft>
                      </a:pPr>
                      <a:r>
                        <a:rPr lang="en-US" sz="1300" b="0" i="0" u="none" strike="noStrike" cap="none" dirty="0">
                          <a:solidFill>
                            <a:schemeClr val="dk1"/>
                          </a:solidFill>
                          <a:latin typeface="Calibri"/>
                          <a:ea typeface="Times New Roman" panose="02020603050405020304" pitchFamily="18" charset="0"/>
                          <a:cs typeface="Calibri"/>
                          <a:sym typeface="Arial"/>
                        </a:rPr>
                        <a:t>0</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1"/>
                  </a:ext>
                </a:extLst>
              </a:tr>
              <a:tr h="351875">
                <a:tc>
                  <a:txBody>
                    <a:bodyPr/>
                    <a:lstStyle/>
                    <a:p>
                      <a:pPr>
                        <a:lnSpc>
                          <a:spcPct val="107000"/>
                        </a:lnSpc>
                        <a:spcAft>
                          <a:spcPts val="800"/>
                        </a:spcAft>
                      </a:pPr>
                      <a:r>
                        <a:rPr lang="en-CA" sz="1300" b="0" i="0" u="none" strike="noStrike" cap="none" dirty="0">
                          <a:solidFill>
                            <a:schemeClr val="dk1"/>
                          </a:solidFill>
                          <a:latin typeface="Calibri"/>
                          <a:ea typeface="Times New Roman" panose="02020603050405020304" pitchFamily="18" charset="0"/>
                          <a:cs typeface="Calibri"/>
                          <a:sym typeface="Arial"/>
                        </a:rPr>
                        <a:t>Industrial Meat</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a:lnSpc>
                          <a:spcPct val="107000"/>
                        </a:lnSpc>
                        <a:spcAft>
                          <a:spcPts val="800"/>
                        </a:spcAft>
                      </a:pPr>
                      <a:r>
                        <a:rPr lang="en-US" sz="1300" b="0" i="0" u="none" strike="noStrike" cap="none" dirty="0">
                          <a:solidFill>
                            <a:schemeClr val="dk1"/>
                          </a:solidFill>
                          <a:latin typeface="Calibri"/>
                          <a:ea typeface="Times New Roman" panose="02020603050405020304" pitchFamily="18" charset="0"/>
                          <a:cs typeface="Calibri"/>
                          <a:sym typeface="Arial"/>
                        </a:rPr>
                        <a:t>Identifies meat companies, according to FactSet RBICS.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algn="ctr">
                        <a:lnSpc>
                          <a:spcPct val="107000"/>
                        </a:lnSpc>
                        <a:spcAft>
                          <a:spcPts val="800"/>
                        </a:spcAft>
                      </a:pPr>
                      <a:r>
                        <a:rPr lang="en-US" sz="1300" b="0" i="0" u="none" strike="noStrike" cap="none" dirty="0">
                          <a:solidFill>
                            <a:schemeClr val="dk1"/>
                          </a:solidFill>
                          <a:latin typeface="Calibri"/>
                          <a:ea typeface="Times New Roman" panose="02020603050405020304" pitchFamily="18" charset="0"/>
                          <a:cs typeface="Calibri"/>
                          <a:sym typeface="Arial"/>
                        </a:rPr>
                        <a:t>0</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2"/>
                  </a:ext>
                </a:extLst>
              </a:tr>
              <a:tr h="510955">
                <a:tc>
                  <a:txBody>
                    <a:bodyPr/>
                    <a:lstStyle/>
                    <a:p>
                      <a:pPr>
                        <a:lnSpc>
                          <a:spcPct val="107000"/>
                        </a:lnSpc>
                        <a:spcAft>
                          <a:spcPts val="800"/>
                        </a:spcAft>
                      </a:pPr>
                      <a:r>
                        <a:rPr lang="en-US" sz="1300" b="0" i="0" u="none" strike="noStrike" cap="none" dirty="0">
                          <a:solidFill>
                            <a:schemeClr val="dk1"/>
                          </a:solidFill>
                          <a:latin typeface="Calibri"/>
                          <a:ea typeface="Times New Roman" panose="02020603050405020304" pitchFamily="18" charset="0"/>
                          <a:cs typeface="Calibri"/>
                          <a:sym typeface="Arial"/>
                        </a:rPr>
                        <a:t>Corporate Fines, Penalties or Settlements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a:lnSpc>
                          <a:spcPct val="107000"/>
                        </a:lnSpc>
                        <a:spcAft>
                          <a:spcPts val="800"/>
                        </a:spcAft>
                      </a:pPr>
                      <a:r>
                        <a:rPr lang="en-US" sz="1300" b="0" i="0" u="none" strike="noStrike" cap="none" dirty="0">
                          <a:solidFill>
                            <a:schemeClr val="dk1"/>
                          </a:solidFill>
                          <a:latin typeface="Calibri"/>
                          <a:ea typeface="Times New Roman" panose="02020603050405020304" pitchFamily="18" charset="0"/>
                          <a:cs typeface="Calibri"/>
                          <a:sym typeface="Arial"/>
                        </a:rPr>
                        <a:t>Identifies laggard companies (bottom quartile) with high monetary fines, penalties and settlements paid as a percentage of total revenue.</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algn="ctr">
                        <a:lnSpc>
                          <a:spcPct val="107000"/>
                        </a:lnSpc>
                        <a:spcAft>
                          <a:spcPts val="800"/>
                        </a:spcAft>
                      </a:pPr>
                      <a:r>
                        <a:rPr lang="en-US" sz="1300" b="0" i="0" u="none" strike="noStrike" cap="none" dirty="0">
                          <a:solidFill>
                            <a:schemeClr val="dk1"/>
                          </a:solidFill>
                          <a:latin typeface="Calibri"/>
                          <a:ea typeface="Times New Roman" panose="02020603050405020304" pitchFamily="18" charset="0"/>
                          <a:cs typeface="Calibri"/>
                          <a:sym typeface="Arial"/>
                        </a:rPr>
                        <a:t>2</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3"/>
                  </a:ext>
                </a:extLst>
              </a:tr>
              <a:tr h="351875">
                <a:tc>
                  <a:txBody>
                    <a:bodyPr/>
                    <a:lstStyle/>
                    <a:p>
                      <a:pPr>
                        <a:lnSpc>
                          <a:spcPct val="107000"/>
                        </a:lnSpc>
                        <a:spcAft>
                          <a:spcPts val="800"/>
                        </a:spcAft>
                      </a:pPr>
                      <a:r>
                        <a:rPr lang="en-CA" sz="1300" b="0" i="0" u="none" strike="noStrike" cap="none" dirty="0">
                          <a:solidFill>
                            <a:schemeClr val="dk1"/>
                          </a:solidFill>
                          <a:latin typeface="Calibri"/>
                          <a:ea typeface="Times New Roman" panose="02020603050405020304" pitchFamily="18" charset="0"/>
                          <a:cs typeface="Calibri"/>
                          <a:sym typeface="Arial"/>
                        </a:rPr>
                        <a:t>Tobacco</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a:lnSpc>
                          <a:spcPct val="107000"/>
                        </a:lnSpc>
                        <a:spcAft>
                          <a:spcPts val="800"/>
                        </a:spcAft>
                      </a:pPr>
                      <a:r>
                        <a:rPr lang="en-US" sz="1300" b="0" i="0" u="none" strike="noStrike" cap="none" dirty="0">
                          <a:solidFill>
                            <a:schemeClr val="dk1"/>
                          </a:solidFill>
                          <a:latin typeface="Calibri"/>
                          <a:ea typeface="Times New Roman" panose="02020603050405020304" pitchFamily="18" charset="0"/>
                          <a:cs typeface="Calibri"/>
                          <a:sym typeface="Arial"/>
                        </a:rPr>
                        <a:t>Identifies companies which earn more than 5% of revenue from tobacco using FactSet's RBICS.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algn="ctr">
                        <a:lnSpc>
                          <a:spcPct val="107000"/>
                        </a:lnSpc>
                        <a:spcAft>
                          <a:spcPts val="800"/>
                        </a:spcAft>
                      </a:pPr>
                      <a:r>
                        <a:rPr lang="en-US" sz="1300" b="0" i="0" u="none" strike="noStrike" cap="none" dirty="0">
                          <a:solidFill>
                            <a:schemeClr val="dk1"/>
                          </a:solidFill>
                          <a:latin typeface="Calibri"/>
                          <a:ea typeface="Times New Roman" panose="02020603050405020304" pitchFamily="18" charset="0"/>
                          <a:cs typeface="Calibri"/>
                          <a:sym typeface="Arial"/>
                        </a:rPr>
                        <a:t>0</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4"/>
                  </a:ext>
                </a:extLst>
              </a:tr>
              <a:tr h="618884">
                <a:tc>
                  <a:txBody>
                    <a:bodyPr/>
                    <a:lstStyle/>
                    <a:p>
                      <a:pPr>
                        <a:lnSpc>
                          <a:spcPct val="107000"/>
                        </a:lnSpc>
                        <a:spcAft>
                          <a:spcPts val="800"/>
                        </a:spcAft>
                      </a:pPr>
                      <a:r>
                        <a:rPr lang="en-CA" sz="1300" b="0" i="0" u="none" strike="noStrike" cap="none" dirty="0">
                          <a:solidFill>
                            <a:schemeClr val="dk1"/>
                          </a:solidFill>
                          <a:latin typeface="Calibri"/>
                          <a:ea typeface="Times New Roman" panose="02020603050405020304" pitchFamily="18" charset="0"/>
                          <a:cs typeface="Calibri"/>
                          <a:sym typeface="Arial"/>
                        </a:rPr>
                        <a:t>Controversial Weapons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a:lnSpc>
                          <a:spcPct val="107000"/>
                        </a:lnSpc>
                        <a:spcAft>
                          <a:spcPts val="800"/>
                        </a:spcAft>
                      </a:pPr>
                      <a:r>
                        <a:rPr lang="en-US" sz="1300" b="0" i="0" u="none" strike="noStrike" cap="none" dirty="0">
                          <a:solidFill>
                            <a:schemeClr val="dk1"/>
                          </a:solidFill>
                          <a:latin typeface="Calibri"/>
                          <a:ea typeface="Times New Roman" panose="02020603050405020304" pitchFamily="18" charset="0"/>
                          <a:cs typeface="Calibri"/>
                          <a:sym typeface="Arial"/>
                        </a:rPr>
                        <a:t>The SIPRI Top 100 arms-producing and military services companies in the world ; Cluster munitions and landmines, nuclear weapons, gun manufacturers screened by As You Sow Weapon Free Funds tool </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algn="ctr">
                        <a:lnSpc>
                          <a:spcPct val="107000"/>
                        </a:lnSpc>
                        <a:spcAft>
                          <a:spcPts val="800"/>
                        </a:spcAft>
                      </a:pPr>
                      <a:r>
                        <a:rPr lang="en-US" sz="1300" b="0" i="0" u="none" strike="noStrike" cap="none" dirty="0">
                          <a:solidFill>
                            <a:schemeClr val="dk1"/>
                          </a:solidFill>
                          <a:latin typeface="Calibri"/>
                          <a:ea typeface="Times New Roman" panose="02020603050405020304" pitchFamily="18" charset="0"/>
                          <a:cs typeface="Calibri"/>
                          <a:sym typeface="Arial"/>
                        </a:rPr>
                        <a:t>2</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5"/>
                  </a:ext>
                </a:extLst>
              </a:tr>
              <a:tr h="618884">
                <a:tc>
                  <a:txBody>
                    <a:bodyPr/>
                    <a:lstStyle/>
                    <a:p>
                      <a:pPr>
                        <a:lnSpc>
                          <a:spcPct val="107000"/>
                        </a:lnSpc>
                        <a:spcAft>
                          <a:spcPts val="800"/>
                        </a:spcAft>
                      </a:pPr>
                      <a:r>
                        <a:rPr lang="en-CA" sz="1300" b="0" i="0" u="none" strike="noStrike" cap="none" dirty="0">
                          <a:solidFill>
                            <a:schemeClr val="dk1"/>
                          </a:solidFill>
                          <a:latin typeface="Calibri"/>
                          <a:ea typeface="Times New Roman" panose="02020603050405020304" pitchFamily="18" charset="0"/>
                          <a:cs typeface="Calibri"/>
                          <a:sym typeface="Arial"/>
                        </a:rPr>
                        <a:t>Conventional Weapons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a:lnSpc>
                          <a:spcPct val="107000"/>
                        </a:lnSpc>
                        <a:spcAft>
                          <a:spcPts val="800"/>
                        </a:spcAft>
                      </a:pPr>
                      <a:r>
                        <a:rPr lang="en-US" sz="1300" b="0" i="0" u="none" strike="noStrike" cap="none" dirty="0">
                          <a:solidFill>
                            <a:schemeClr val="dk1"/>
                          </a:solidFill>
                          <a:latin typeface="Calibri"/>
                          <a:ea typeface="Times New Roman" panose="02020603050405020304" pitchFamily="18" charset="0"/>
                          <a:cs typeface="Calibri"/>
                          <a:sym typeface="Arial"/>
                        </a:rPr>
                        <a:t>The SIPRI Top 100 arms-producing and military services companies in the world ; Cluster munitions and landmines, nuclear weapons, gun manufacturers screened by </a:t>
                      </a:r>
                      <a:r>
                        <a:rPr lang="en-US" sz="1300" b="0" i="1" u="none" strike="noStrike" cap="none" dirty="0">
                          <a:solidFill>
                            <a:schemeClr val="dk1"/>
                          </a:solidFill>
                          <a:latin typeface="Calibri"/>
                          <a:ea typeface="Times New Roman" panose="02020603050405020304" pitchFamily="18" charset="0"/>
                          <a:cs typeface="Calibri"/>
                          <a:sym typeface="Arial"/>
                        </a:rPr>
                        <a:t>As You Sow </a:t>
                      </a:r>
                      <a:r>
                        <a:rPr lang="en-US" sz="1300" b="0" i="0" u="none" strike="noStrike" cap="none" dirty="0">
                          <a:solidFill>
                            <a:schemeClr val="dk1"/>
                          </a:solidFill>
                          <a:latin typeface="Calibri"/>
                          <a:ea typeface="Times New Roman" panose="02020603050405020304" pitchFamily="18" charset="0"/>
                          <a:cs typeface="Calibri"/>
                          <a:sym typeface="Arial"/>
                        </a:rPr>
                        <a:t>Weapon Free Funds tool </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algn="ctr">
                        <a:lnSpc>
                          <a:spcPct val="107000"/>
                        </a:lnSpc>
                        <a:spcAft>
                          <a:spcPts val="800"/>
                        </a:spcAft>
                      </a:pPr>
                      <a:r>
                        <a:rPr lang="en-US" sz="1300" b="0" i="0" u="none" strike="noStrike" cap="none" dirty="0">
                          <a:solidFill>
                            <a:schemeClr val="dk1"/>
                          </a:solidFill>
                          <a:latin typeface="Calibri"/>
                          <a:ea typeface="Times New Roman" panose="02020603050405020304" pitchFamily="18" charset="0"/>
                          <a:cs typeface="Calibri"/>
                          <a:sym typeface="Arial"/>
                        </a:rPr>
                        <a:t>2</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6"/>
                  </a:ext>
                </a:extLst>
              </a:tr>
              <a:tr h="411596">
                <a:tc>
                  <a:txBody>
                    <a:bodyPr/>
                    <a:lstStyle/>
                    <a:p>
                      <a:pPr>
                        <a:lnSpc>
                          <a:spcPct val="107000"/>
                        </a:lnSpc>
                        <a:spcAft>
                          <a:spcPts val="800"/>
                        </a:spcAft>
                      </a:pPr>
                      <a:r>
                        <a:rPr lang="en-CA" sz="1300" b="0" i="0" u="none" strike="noStrike" cap="none" dirty="0">
                          <a:solidFill>
                            <a:schemeClr val="dk1"/>
                          </a:solidFill>
                          <a:latin typeface="Calibri"/>
                          <a:ea typeface="Times New Roman" panose="02020603050405020304" pitchFamily="18" charset="0"/>
                          <a:cs typeface="Calibri"/>
                          <a:sym typeface="Arial"/>
                        </a:rPr>
                        <a:t>Small Arms (Hand Guns)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a:lnSpc>
                          <a:spcPct val="107000"/>
                        </a:lnSpc>
                        <a:spcAft>
                          <a:spcPts val="800"/>
                        </a:spcAft>
                      </a:pPr>
                      <a:r>
                        <a:rPr lang="en-US" sz="1300" b="0" i="0" u="none" strike="noStrike" cap="none" dirty="0">
                          <a:solidFill>
                            <a:schemeClr val="dk1"/>
                          </a:solidFill>
                          <a:latin typeface="Calibri"/>
                          <a:ea typeface="Times New Roman" panose="02020603050405020304" pitchFamily="18" charset="0"/>
                          <a:cs typeface="Calibri"/>
                          <a:sym typeface="Arial"/>
                        </a:rPr>
                        <a:t>Identifies companies which earn more than 5% of revenue from sale of  handguns using FactSet's RBICS.</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6350" marR="6350" marT="6350" marB="0" anchor="ctr"/>
                </a:tc>
                <a:tc>
                  <a:txBody>
                    <a:bodyPr/>
                    <a:lstStyle/>
                    <a:p>
                      <a:pPr algn="ctr">
                        <a:lnSpc>
                          <a:spcPct val="107000"/>
                        </a:lnSpc>
                        <a:spcAft>
                          <a:spcPts val="800"/>
                        </a:spcAft>
                      </a:pPr>
                      <a:r>
                        <a:rPr lang="en-US" sz="1300" b="0" i="0" u="none" strike="noStrike" cap="none" dirty="0">
                          <a:solidFill>
                            <a:schemeClr val="dk1"/>
                          </a:solidFill>
                          <a:latin typeface="Calibri"/>
                          <a:ea typeface="Times New Roman" panose="02020603050405020304" pitchFamily="18" charset="0"/>
                          <a:cs typeface="Calibri"/>
                          <a:sym typeface="Arial"/>
                        </a:rPr>
                        <a:t>0</a:t>
                      </a:r>
                      <a:endParaRPr lang="en-CA" sz="1300" b="0" i="0" u="none" strike="noStrike" cap="none" dirty="0">
                        <a:solidFill>
                          <a:schemeClr val="dk1"/>
                        </a:solidFill>
                        <a:latin typeface="Calibri"/>
                        <a:ea typeface="Calibri" panose="020F0502020204030204" pitchFamily="34" charset="0"/>
                        <a:cs typeface="Calibri"/>
                        <a:sym typeface="Arial"/>
                      </a:endParaRP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47910553"/>
      </p:ext>
    </p:extLst>
  </p:cSld>
  <p:clrMapOvr>
    <a:masterClrMapping/>
  </p:clrMapOvr>
</p:sld>
</file>

<file path=ppt/theme/theme1.xml><?xml version="1.0" encoding="utf-8"?>
<a:theme xmlns:a="http://schemas.openxmlformats.org/drawingml/2006/main" name="AYS_Powerpoint">
  <a:themeElements>
    <a:clrScheme name="Custom 3">
      <a:dk1>
        <a:srgbClr val="000000"/>
      </a:dk1>
      <a:lt1>
        <a:srgbClr val="FFFFFF"/>
      </a:lt1>
      <a:dk2>
        <a:srgbClr val="000000"/>
      </a:dk2>
      <a:lt2>
        <a:srgbClr val="FFFFFF"/>
      </a:lt2>
      <a:accent1>
        <a:srgbClr val="70A086"/>
      </a:accent1>
      <a:accent2>
        <a:srgbClr val="00813D"/>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2762</Words>
  <Application>Microsoft Office PowerPoint</Application>
  <PresentationFormat>Widescreen</PresentationFormat>
  <Paragraphs>610</Paragraphs>
  <Slides>26</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Cambria</vt:lpstr>
      <vt:lpstr>Courier New</vt:lpstr>
      <vt:lpstr>Georgia</vt:lpstr>
      <vt:lpstr>Montserrat</vt:lpstr>
      <vt:lpstr>Times</vt:lpstr>
      <vt:lpstr>Times New Roman</vt:lpstr>
      <vt:lpstr>AYS_Powerpoint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Courtenay</dc:creator>
  <cp:lastModifiedBy>Jill Courtenay</cp:lastModifiedBy>
  <cp:revision>61</cp:revision>
  <dcterms:modified xsi:type="dcterms:W3CDTF">2020-02-13T17:45:15Z</dcterms:modified>
</cp:coreProperties>
</file>