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3"/>
  </p:notesMasterIdLst>
  <p:sldIdLst>
    <p:sldId id="257" r:id="rId2"/>
    <p:sldId id="256" r:id="rId3"/>
    <p:sldId id="258" r:id="rId4"/>
    <p:sldId id="284" r:id="rId5"/>
    <p:sldId id="259" r:id="rId6"/>
    <p:sldId id="260" r:id="rId7"/>
    <p:sldId id="261" r:id="rId8"/>
    <p:sldId id="287" r:id="rId9"/>
    <p:sldId id="263" r:id="rId10"/>
    <p:sldId id="286" r:id="rId11"/>
    <p:sldId id="267" r:id="rId12"/>
    <p:sldId id="264" r:id="rId13"/>
    <p:sldId id="265" r:id="rId14"/>
    <p:sldId id="266" r:id="rId15"/>
    <p:sldId id="289" r:id="rId16"/>
    <p:sldId id="290" r:id="rId17"/>
    <p:sldId id="291" r:id="rId18"/>
    <p:sldId id="292" r:id="rId19"/>
    <p:sldId id="269" r:id="rId20"/>
    <p:sldId id="272" r:id="rId21"/>
    <p:sldId id="270" r:id="rId22"/>
    <p:sldId id="274" r:id="rId23"/>
    <p:sldId id="271" r:id="rId24"/>
    <p:sldId id="273" r:id="rId25"/>
    <p:sldId id="275" r:id="rId26"/>
    <p:sldId id="358" r:id="rId27"/>
    <p:sldId id="279" r:id="rId28"/>
    <p:sldId id="280" r:id="rId29"/>
    <p:sldId id="281" r:id="rId30"/>
    <p:sldId id="357" r:id="rId31"/>
    <p:sldId id="283"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B252"/>
    <a:srgbClr val="364959"/>
    <a:srgbClr val="AE4B39"/>
    <a:srgbClr val="E9D5A2"/>
    <a:srgbClr val="AE4B38"/>
    <a:srgbClr val="F1D77F"/>
    <a:srgbClr val="338F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05"/>
    <p:restoredTop sz="96327"/>
  </p:normalViewPr>
  <p:slideViewPr>
    <p:cSldViewPr snapToGrid="0" snapToObjects="1">
      <p:cViewPr varScale="1">
        <p:scale>
          <a:sx n="67" d="100"/>
          <a:sy n="67" d="100"/>
        </p:scale>
        <p:origin x="62" y="31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CEO Pay,</a:t>
            </a:r>
            <a:r>
              <a:rPr lang="en-US" b="1" baseline="0" dirty="0"/>
              <a:t> in US $ Millions</a:t>
            </a:r>
            <a:endParaRPr lang="en-US" b="1" dirty="0"/>
          </a:p>
        </c:rich>
      </c:tx>
      <c:layout>
        <c:manualLayout>
          <c:xMode val="edge"/>
          <c:yMode val="edge"/>
          <c:x val="0.40890007553985985"/>
          <c:y val="1.866214073017462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4797007798142068"/>
          <c:y val="0.12458311947443718"/>
          <c:w val="0.69965257918200674"/>
          <c:h val="0.7389947424824006"/>
        </c:manualLayout>
      </c:layout>
      <c:barChart>
        <c:barDir val="bar"/>
        <c:grouping val="clustered"/>
        <c:varyColors val="0"/>
        <c:ser>
          <c:idx val="0"/>
          <c:order val="0"/>
          <c:tx>
            <c:strRef>
              <c:f>Sheet1!$B$1</c:f>
              <c:strCache>
                <c:ptCount val="1"/>
                <c:pt idx="0">
                  <c:v>2022 report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Excess CEO Pay</c:v>
                </c:pt>
                <c:pt idx="1">
                  <c:v>100 Most Overpaid CEO Pay</c:v>
                </c:pt>
                <c:pt idx="2">
                  <c:v>All CEO Pay of S&amp;P 500</c:v>
                </c:pt>
              </c:strCache>
            </c:strRef>
          </c:cat>
          <c:val>
            <c:numRef>
              <c:f>Sheet1!$B$2:$B$4</c:f>
              <c:numCache>
                <c:formatCode>"$"#,##0</c:formatCode>
                <c:ptCount val="3"/>
                <c:pt idx="0">
                  <c:v>1523</c:v>
                </c:pt>
                <c:pt idx="1">
                  <c:v>2923</c:v>
                </c:pt>
                <c:pt idx="2">
                  <c:v>7721</c:v>
                </c:pt>
              </c:numCache>
            </c:numRef>
          </c:val>
          <c:extLst>
            <c:ext xmlns:c16="http://schemas.microsoft.com/office/drawing/2014/chart" uri="{C3380CC4-5D6E-409C-BE32-E72D297353CC}">
              <c16:uniqueId val="{00000000-C0FB-4DC2-86F0-D8463757628A}"/>
            </c:ext>
          </c:extLst>
        </c:ser>
        <c:ser>
          <c:idx val="1"/>
          <c:order val="1"/>
          <c:tx>
            <c:strRef>
              <c:f>Sheet1!$C$1</c:f>
              <c:strCache>
                <c:ptCount val="1"/>
                <c:pt idx="0">
                  <c:v>2021 report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Excess CEO Pay</c:v>
                </c:pt>
                <c:pt idx="1">
                  <c:v>100 Most Overpaid CEO Pay</c:v>
                </c:pt>
                <c:pt idx="2">
                  <c:v>All CEO Pay of S&amp;P 500</c:v>
                </c:pt>
              </c:strCache>
            </c:strRef>
          </c:cat>
          <c:val>
            <c:numRef>
              <c:f>Sheet1!$C$2:$C$4</c:f>
              <c:numCache>
                <c:formatCode>"$"#,##0</c:formatCode>
                <c:ptCount val="3"/>
                <c:pt idx="0">
                  <c:v>1421</c:v>
                </c:pt>
                <c:pt idx="1">
                  <c:v>2728</c:v>
                </c:pt>
                <c:pt idx="2">
                  <c:v>7444</c:v>
                </c:pt>
              </c:numCache>
            </c:numRef>
          </c:val>
          <c:extLst>
            <c:ext xmlns:c16="http://schemas.microsoft.com/office/drawing/2014/chart" uri="{C3380CC4-5D6E-409C-BE32-E72D297353CC}">
              <c16:uniqueId val="{00000001-C0FB-4DC2-86F0-D8463757628A}"/>
            </c:ext>
          </c:extLst>
        </c:ser>
        <c:ser>
          <c:idx val="2"/>
          <c:order val="2"/>
          <c:tx>
            <c:strRef>
              <c:f>Sheet1!$D$1</c:f>
              <c:strCache>
                <c:ptCount val="1"/>
                <c:pt idx="0">
                  <c:v>2020 report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Excess CEO Pay</c:v>
                </c:pt>
                <c:pt idx="1">
                  <c:v>100 Most Overpaid CEO Pay</c:v>
                </c:pt>
                <c:pt idx="2">
                  <c:v>All CEO Pay of S&amp;P 500</c:v>
                </c:pt>
              </c:strCache>
            </c:strRef>
          </c:cat>
          <c:val>
            <c:numRef>
              <c:f>Sheet1!$D$2:$D$4</c:f>
              <c:numCache>
                <c:formatCode>"$"#,##0</c:formatCode>
                <c:ptCount val="3"/>
                <c:pt idx="0">
                  <c:v>1326</c:v>
                </c:pt>
                <c:pt idx="1">
                  <c:v>2568</c:v>
                </c:pt>
                <c:pt idx="2">
                  <c:v>6888</c:v>
                </c:pt>
              </c:numCache>
            </c:numRef>
          </c:val>
          <c:extLst>
            <c:ext xmlns:c16="http://schemas.microsoft.com/office/drawing/2014/chart" uri="{C3380CC4-5D6E-409C-BE32-E72D297353CC}">
              <c16:uniqueId val="{00000002-C0FB-4DC2-86F0-D8463757628A}"/>
            </c:ext>
          </c:extLst>
        </c:ser>
        <c:dLbls>
          <c:showLegendKey val="0"/>
          <c:showVal val="0"/>
          <c:showCatName val="0"/>
          <c:showSerName val="0"/>
          <c:showPercent val="0"/>
          <c:showBubbleSize val="0"/>
        </c:dLbls>
        <c:gapWidth val="182"/>
        <c:axId val="83660224"/>
        <c:axId val="83658144"/>
      </c:barChart>
      <c:catAx>
        <c:axId val="836602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658144"/>
        <c:crosses val="autoZero"/>
        <c:auto val="1"/>
        <c:lblAlgn val="ctr"/>
        <c:lblOffset val="100"/>
        <c:noMultiLvlLbl val="0"/>
      </c:catAx>
      <c:valAx>
        <c:axId val="83658144"/>
        <c:scaling>
          <c:orientation val="minMax"/>
        </c:scaling>
        <c:delete val="0"/>
        <c:axPos val="b"/>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660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621C51-4F5F-644E-B6E6-B2D450D87FD5}" type="doc">
      <dgm:prSet loTypeId="urn:microsoft.com/office/officeart/2005/8/layout/vList2" loCatId="icon" qsTypeId="urn:microsoft.com/office/officeart/2005/8/quickstyle/simple1" qsCatId="simple" csTypeId="urn:microsoft.com/office/officeart/2005/8/colors/accent1_2" csCatId="accent1" phldr="1"/>
      <dgm:spPr/>
      <dgm:t>
        <a:bodyPr/>
        <a:lstStyle/>
        <a:p>
          <a:endParaRPr lang="en-US"/>
        </a:p>
      </dgm:t>
    </dgm:pt>
    <dgm:pt modelId="{C8F36369-05A2-B84C-A07D-806DCB5C383C}">
      <dgm:prSet/>
      <dgm:spPr>
        <a:solidFill>
          <a:srgbClr val="E9D5A2"/>
        </a:solidFill>
      </dgm:spPr>
      <dgm:t>
        <a:bodyPr/>
        <a:lstStyle/>
        <a:p>
          <a:r>
            <a:rPr lang="en-US" dirty="0">
              <a:solidFill>
                <a:schemeClr val="tx1"/>
              </a:solidFill>
            </a:rPr>
            <a:t>2021 showed substantial increases in opposition to CEO pay packages.</a:t>
          </a:r>
        </a:p>
      </dgm:t>
    </dgm:pt>
    <dgm:pt modelId="{F821D0AC-3E4C-1A46-990A-EF133EC0DEE8}" type="parTrans" cxnId="{31658F51-AE79-2348-8FF3-B9A5597A2E50}">
      <dgm:prSet/>
      <dgm:spPr/>
      <dgm:t>
        <a:bodyPr/>
        <a:lstStyle/>
        <a:p>
          <a:endParaRPr lang="en-US"/>
        </a:p>
      </dgm:t>
    </dgm:pt>
    <dgm:pt modelId="{1C820B54-9466-D147-BBA7-691BBC8140BB}" type="sibTrans" cxnId="{31658F51-AE79-2348-8FF3-B9A5597A2E50}">
      <dgm:prSet/>
      <dgm:spPr/>
      <dgm:t>
        <a:bodyPr/>
        <a:lstStyle/>
        <a:p>
          <a:endParaRPr lang="en-US"/>
        </a:p>
      </dgm:t>
    </dgm:pt>
    <dgm:pt modelId="{600BFF06-5777-CB40-92A3-47DF23C6ABB5}">
      <dgm:prSet/>
      <dgm:spPr>
        <a:solidFill>
          <a:srgbClr val="E9D5A2"/>
        </a:solidFill>
      </dgm:spPr>
      <dgm:t>
        <a:bodyPr/>
        <a:lstStyle/>
        <a:p>
          <a:r>
            <a:rPr lang="en-US" dirty="0">
              <a:solidFill>
                <a:schemeClr val="tx1"/>
              </a:solidFill>
            </a:rPr>
            <a:t>Increased opposition often driven by questionable pay practices related to COVID-19.</a:t>
          </a:r>
        </a:p>
      </dgm:t>
    </dgm:pt>
    <dgm:pt modelId="{AE334FAF-3E99-3642-95D3-09180823B257}" type="parTrans" cxnId="{A50AA10E-A7E3-A94B-B95E-B3DA715BF99C}">
      <dgm:prSet/>
      <dgm:spPr/>
      <dgm:t>
        <a:bodyPr/>
        <a:lstStyle/>
        <a:p>
          <a:endParaRPr lang="en-US"/>
        </a:p>
      </dgm:t>
    </dgm:pt>
    <dgm:pt modelId="{6246FA5B-1AB9-8B4F-93A2-EA25AB282D8C}" type="sibTrans" cxnId="{A50AA10E-A7E3-A94B-B95E-B3DA715BF99C}">
      <dgm:prSet/>
      <dgm:spPr/>
      <dgm:t>
        <a:bodyPr/>
        <a:lstStyle/>
        <a:p>
          <a:endParaRPr lang="en-US"/>
        </a:p>
      </dgm:t>
    </dgm:pt>
    <dgm:pt modelId="{47292140-F17D-D047-91F2-0D063C429101}">
      <dgm:prSet/>
      <dgm:spPr>
        <a:solidFill>
          <a:srgbClr val="E9D5A2"/>
        </a:solidFill>
      </dgm:spPr>
      <dgm:t>
        <a:bodyPr/>
        <a:lstStyle/>
        <a:p>
          <a:r>
            <a:rPr lang="en-US" dirty="0">
              <a:solidFill>
                <a:schemeClr val="tx1"/>
              </a:solidFill>
            </a:rPr>
            <a:t>CEO overpay is followed by stock underperformance.</a:t>
          </a:r>
        </a:p>
      </dgm:t>
    </dgm:pt>
    <dgm:pt modelId="{93D06729-DF71-DE4B-B94A-E642434B3099}" type="parTrans" cxnId="{82723489-6B9C-C145-89A7-3A1570102E59}">
      <dgm:prSet/>
      <dgm:spPr/>
      <dgm:t>
        <a:bodyPr/>
        <a:lstStyle/>
        <a:p>
          <a:endParaRPr lang="en-US"/>
        </a:p>
      </dgm:t>
    </dgm:pt>
    <dgm:pt modelId="{30E97D45-1274-C941-9102-1E9A9E7ECF72}" type="sibTrans" cxnId="{82723489-6B9C-C145-89A7-3A1570102E59}">
      <dgm:prSet/>
      <dgm:spPr/>
      <dgm:t>
        <a:bodyPr/>
        <a:lstStyle/>
        <a:p>
          <a:endParaRPr lang="en-US"/>
        </a:p>
      </dgm:t>
    </dgm:pt>
    <dgm:pt modelId="{21B1C1ED-3BE1-1C48-A033-8308426CFD55}" type="pres">
      <dgm:prSet presAssocID="{B7621C51-4F5F-644E-B6E6-B2D450D87FD5}" presName="linear" presStyleCnt="0">
        <dgm:presLayoutVars>
          <dgm:animLvl val="lvl"/>
          <dgm:resizeHandles val="exact"/>
        </dgm:presLayoutVars>
      </dgm:prSet>
      <dgm:spPr/>
    </dgm:pt>
    <dgm:pt modelId="{0725351A-FBB7-7A4D-8AC1-9629D699FF4A}" type="pres">
      <dgm:prSet presAssocID="{C8F36369-05A2-B84C-A07D-806DCB5C383C}" presName="parentText" presStyleLbl="node1" presStyleIdx="0" presStyleCnt="3" custLinFactY="-8420" custLinFactNeighborY="-100000">
        <dgm:presLayoutVars>
          <dgm:chMax val="0"/>
          <dgm:bulletEnabled val="1"/>
        </dgm:presLayoutVars>
      </dgm:prSet>
      <dgm:spPr/>
    </dgm:pt>
    <dgm:pt modelId="{F30136D8-B11E-074F-A5F1-23C9AE4CC43A}" type="pres">
      <dgm:prSet presAssocID="{1C820B54-9466-D147-BBA7-691BBC8140BB}" presName="spacer" presStyleCnt="0"/>
      <dgm:spPr/>
    </dgm:pt>
    <dgm:pt modelId="{18AAD7EB-0825-D24B-AE86-C82ECF3F9E5A}" type="pres">
      <dgm:prSet presAssocID="{600BFF06-5777-CB40-92A3-47DF23C6ABB5}" presName="parentText" presStyleLbl="node1" presStyleIdx="1" presStyleCnt="3" custLinFactNeighborY="-92706">
        <dgm:presLayoutVars>
          <dgm:chMax val="0"/>
          <dgm:bulletEnabled val="1"/>
        </dgm:presLayoutVars>
      </dgm:prSet>
      <dgm:spPr/>
    </dgm:pt>
    <dgm:pt modelId="{B30FDEC1-FE8E-6B40-BBEB-044E8D7455E3}" type="pres">
      <dgm:prSet presAssocID="{6246FA5B-1AB9-8B4F-93A2-EA25AB282D8C}" presName="spacer" presStyleCnt="0"/>
      <dgm:spPr/>
    </dgm:pt>
    <dgm:pt modelId="{293E76A8-2232-EF44-B176-166F570923E7}" type="pres">
      <dgm:prSet presAssocID="{47292140-F17D-D047-91F2-0D063C429101}" presName="parentText" presStyleLbl="node1" presStyleIdx="2" presStyleCnt="3">
        <dgm:presLayoutVars>
          <dgm:chMax val="0"/>
          <dgm:bulletEnabled val="1"/>
        </dgm:presLayoutVars>
      </dgm:prSet>
      <dgm:spPr/>
    </dgm:pt>
  </dgm:ptLst>
  <dgm:cxnLst>
    <dgm:cxn modelId="{A50AA10E-A7E3-A94B-B95E-B3DA715BF99C}" srcId="{B7621C51-4F5F-644E-B6E6-B2D450D87FD5}" destId="{600BFF06-5777-CB40-92A3-47DF23C6ABB5}" srcOrd="1" destOrd="0" parTransId="{AE334FAF-3E99-3642-95D3-09180823B257}" sibTransId="{6246FA5B-1AB9-8B4F-93A2-EA25AB282D8C}"/>
    <dgm:cxn modelId="{31658F51-AE79-2348-8FF3-B9A5597A2E50}" srcId="{B7621C51-4F5F-644E-B6E6-B2D450D87FD5}" destId="{C8F36369-05A2-B84C-A07D-806DCB5C383C}" srcOrd="0" destOrd="0" parTransId="{F821D0AC-3E4C-1A46-990A-EF133EC0DEE8}" sibTransId="{1C820B54-9466-D147-BBA7-691BBC8140BB}"/>
    <dgm:cxn modelId="{82723489-6B9C-C145-89A7-3A1570102E59}" srcId="{B7621C51-4F5F-644E-B6E6-B2D450D87FD5}" destId="{47292140-F17D-D047-91F2-0D063C429101}" srcOrd="2" destOrd="0" parTransId="{93D06729-DF71-DE4B-B94A-E642434B3099}" sibTransId="{30E97D45-1274-C941-9102-1E9A9E7ECF72}"/>
    <dgm:cxn modelId="{4949A9A2-EC23-F247-9ECC-CD5287E153A9}" type="presOf" srcId="{47292140-F17D-D047-91F2-0D063C429101}" destId="{293E76A8-2232-EF44-B176-166F570923E7}" srcOrd="0" destOrd="0" presId="urn:microsoft.com/office/officeart/2005/8/layout/vList2"/>
    <dgm:cxn modelId="{E34523A5-3BA0-E14A-9B7F-45693A25A3FC}" type="presOf" srcId="{600BFF06-5777-CB40-92A3-47DF23C6ABB5}" destId="{18AAD7EB-0825-D24B-AE86-C82ECF3F9E5A}" srcOrd="0" destOrd="0" presId="urn:microsoft.com/office/officeart/2005/8/layout/vList2"/>
    <dgm:cxn modelId="{1D06B6AA-E0F5-4343-A131-6F1F59206E9B}" type="presOf" srcId="{B7621C51-4F5F-644E-B6E6-B2D450D87FD5}" destId="{21B1C1ED-3BE1-1C48-A033-8308426CFD55}" srcOrd="0" destOrd="0" presId="urn:microsoft.com/office/officeart/2005/8/layout/vList2"/>
    <dgm:cxn modelId="{99FF32BB-0049-B740-AB51-0E84D83594A6}" type="presOf" srcId="{C8F36369-05A2-B84C-A07D-806DCB5C383C}" destId="{0725351A-FBB7-7A4D-8AC1-9629D699FF4A}" srcOrd="0" destOrd="0" presId="urn:microsoft.com/office/officeart/2005/8/layout/vList2"/>
    <dgm:cxn modelId="{25683EBA-2DE7-164F-B246-40A08DCC0A65}" type="presParOf" srcId="{21B1C1ED-3BE1-1C48-A033-8308426CFD55}" destId="{0725351A-FBB7-7A4D-8AC1-9629D699FF4A}" srcOrd="0" destOrd="0" presId="urn:microsoft.com/office/officeart/2005/8/layout/vList2"/>
    <dgm:cxn modelId="{3FE1004D-0A81-0440-9F73-03715F9BECF0}" type="presParOf" srcId="{21B1C1ED-3BE1-1C48-A033-8308426CFD55}" destId="{F30136D8-B11E-074F-A5F1-23C9AE4CC43A}" srcOrd="1" destOrd="0" presId="urn:microsoft.com/office/officeart/2005/8/layout/vList2"/>
    <dgm:cxn modelId="{44D9E16D-4FAA-334F-944F-227204DC076E}" type="presParOf" srcId="{21B1C1ED-3BE1-1C48-A033-8308426CFD55}" destId="{18AAD7EB-0825-D24B-AE86-C82ECF3F9E5A}" srcOrd="2" destOrd="0" presId="urn:microsoft.com/office/officeart/2005/8/layout/vList2"/>
    <dgm:cxn modelId="{AC7BACD8-2FB1-B64B-AEA7-CAF119F0EF71}" type="presParOf" srcId="{21B1C1ED-3BE1-1C48-A033-8308426CFD55}" destId="{B30FDEC1-FE8E-6B40-BBEB-044E8D7455E3}" srcOrd="3" destOrd="0" presId="urn:microsoft.com/office/officeart/2005/8/layout/vList2"/>
    <dgm:cxn modelId="{4A327F2C-F417-414D-BE0A-0782897C8405}" type="presParOf" srcId="{21B1C1ED-3BE1-1C48-A033-8308426CFD55}" destId="{293E76A8-2232-EF44-B176-166F570923E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975808-5C4E-6944-A58F-276F5627F8A1}" type="doc">
      <dgm:prSet loTypeId="urn:microsoft.com/office/officeart/2005/8/layout/vList5" loCatId="icon" qsTypeId="urn:microsoft.com/office/officeart/2005/8/quickstyle/simple1" qsCatId="simple" csTypeId="urn:microsoft.com/office/officeart/2005/8/colors/accent1_2" csCatId="accent1" phldr="1"/>
      <dgm:spPr/>
      <dgm:t>
        <a:bodyPr/>
        <a:lstStyle/>
        <a:p>
          <a:endParaRPr lang="en-US"/>
        </a:p>
      </dgm:t>
    </dgm:pt>
    <dgm:pt modelId="{28795D91-B2F6-6240-A46B-6C14C85948D4}">
      <dgm:prSet/>
      <dgm:spPr>
        <a:solidFill>
          <a:srgbClr val="364959"/>
        </a:solidFill>
      </dgm:spPr>
      <dgm:t>
        <a:bodyPr/>
        <a:lstStyle/>
        <a:p>
          <a:r>
            <a:rPr lang="en-US" dirty="0"/>
            <a:t>Walgreens-Boots Alliance </a:t>
          </a:r>
        </a:p>
        <a:p>
          <a:r>
            <a:rPr lang="en-US" dirty="0"/>
            <a:t>53% against</a:t>
          </a:r>
        </a:p>
      </dgm:t>
    </dgm:pt>
    <dgm:pt modelId="{C71198A4-87DB-1C43-86C5-6435E05223FB}" type="parTrans" cxnId="{BB634FEF-3FBA-AF46-8047-72BDED0F89A6}">
      <dgm:prSet/>
      <dgm:spPr/>
      <dgm:t>
        <a:bodyPr/>
        <a:lstStyle/>
        <a:p>
          <a:endParaRPr lang="en-US"/>
        </a:p>
      </dgm:t>
    </dgm:pt>
    <dgm:pt modelId="{4306A920-2A91-3748-9477-0D717E91D567}" type="sibTrans" cxnId="{BB634FEF-3FBA-AF46-8047-72BDED0F89A6}">
      <dgm:prSet/>
      <dgm:spPr/>
      <dgm:t>
        <a:bodyPr/>
        <a:lstStyle/>
        <a:p>
          <a:endParaRPr lang="en-US"/>
        </a:p>
      </dgm:t>
    </dgm:pt>
    <dgm:pt modelId="{779DFD26-34C0-984F-A4AD-0EE0D4C7340E}">
      <dgm:prSet/>
      <dgm:spPr>
        <a:solidFill>
          <a:srgbClr val="D4B252"/>
        </a:solidFill>
      </dgm:spPr>
      <dgm:t>
        <a:bodyPr/>
        <a:lstStyle/>
        <a:p>
          <a:pPr algn="ctr">
            <a:buNone/>
          </a:pPr>
          <a:r>
            <a:rPr lang="en-US" dirty="0"/>
            <a:t>Used COVID-19 to justify poor performance and changed goals mid-cycle.</a:t>
          </a:r>
        </a:p>
      </dgm:t>
    </dgm:pt>
    <dgm:pt modelId="{9ED3DA00-D515-6048-B68D-6F8FCEFE6253}" type="parTrans" cxnId="{C1BFFD1E-021F-674B-A541-FEEB1AEC0AFF}">
      <dgm:prSet/>
      <dgm:spPr/>
      <dgm:t>
        <a:bodyPr/>
        <a:lstStyle/>
        <a:p>
          <a:endParaRPr lang="en-US"/>
        </a:p>
      </dgm:t>
    </dgm:pt>
    <dgm:pt modelId="{70606EA0-BE10-D94A-9D4D-B4DA8DE95455}" type="sibTrans" cxnId="{C1BFFD1E-021F-674B-A541-FEEB1AEC0AFF}">
      <dgm:prSet/>
      <dgm:spPr/>
      <dgm:t>
        <a:bodyPr/>
        <a:lstStyle/>
        <a:p>
          <a:endParaRPr lang="en-US"/>
        </a:p>
      </dgm:t>
    </dgm:pt>
    <dgm:pt modelId="{F7003B5F-233D-0846-A4E0-0D8151302C5B}">
      <dgm:prSet/>
      <dgm:spPr>
        <a:solidFill>
          <a:srgbClr val="364959"/>
        </a:solidFill>
      </dgm:spPr>
      <dgm:t>
        <a:bodyPr/>
        <a:lstStyle/>
        <a:p>
          <a:r>
            <a:rPr lang="en-US" dirty="0"/>
            <a:t>Norwegian Cruise Lines  83% against</a:t>
          </a:r>
        </a:p>
      </dgm:t>
    </dgm:pt>
    <dgm:pt modelId="{3A374E3D-DEF2-CC42-90A8-1F385686B3E9}" type="parTrans" cxnId="{9537EB86-F218-3A4E-BEC1-DA13475DACF8}">
      <dgm:prSet/>
      <dgm:spPr/>
      <dgm:t>
        <a:bodyPr/>
        <a:lstStyle/>
        <a:p>
          <a:endParaRPr lang="en-US"/>
        </a:p>
      </dgm:t>
    </dgm:pt>
    <dgm:pt modelId="{FA1749D1-E929-4143-A9EF-43510CA340AB}" type="sibTrans" cxnId="{9537EB86-F218-3A4E-BEC1-DA13475DACF8}">
      <dgm:prSet/>
      <dgm:spPr/>
      <dgm:t>
        <a:bodyPr/>
        <a:lstStyle/>
        <a:p>
          <a:endParaRPr lang="en-US"/>
        </a:p>
      </dgm:t>
    </dgm:pt>
    <dgm:pt modelId="{D54F08C7-AD57-8844-B7D0-E0E7CA91F591}">
      <dgm:prSet/>
      <dgm:spPr>
        <a:solidFill>
          <a:srgbClr val="D4B252">
            <a:alpha val="90000"/>
          </a:srgbClr>
        </a:solidFill>
      </dgm:spPr>
      <dgm:t>
        <a:bodyPr/>
        <a:lstStyle/>
        <a:p>
          <a:pPr algn="ctr">
            <a:buNone/>
          </a:pPr>
          <a:r>
            <a:rPr lang="en-US" dirty="0"/>
            <a:t>Large pay awarded despite horrific performance.</a:t>
          </a:r>
        </a:p>
      </dgm:t>
    </dgm:pt>
    <dgm:pt modelId="{EF793A92-846A-1B47-B4AA-CB8E939131EA}" type="parTrans" cxnId="{E5669135-9D6D-6E48-B307-9CC29CA1D767}">
      <dgm:prSet/>
      <dgm:spPr/>
      <dgm:t>
        <a:bodyPr/>
        <a:lstStyle/>
        <a:p>
          <a:endParaRPr lang="en-US"/>
        </a:p>
      </dgm:t>
    </dgm:pt>
    <dgm:pt modelId="{643E8067-F0CD-5241-A4F9-072ACD1D99A5}" type="sibTrans" cxnId="{E5669135-9D6D-6E48-B307-9CC29CA1D767}">
      <dgm:prSet/>
      <dgm:spPr/>
      <dgm:t>
        <a:bodyPr/>
        <a:lstStyle/>
        <a:p>
          <a:endParaRPr lang="en-US"/>
        </a:p>
      </dgm:t>
    </dgm:pt>
    <dgm:pt modelId="{CDD7A234-E1A5-2143-88CD-306F6B4BE432}">
      <dgm:prSet/>
      <dgm:spPr>
        <a:solidFill>
          <a:srgbClr val="364959"/>
        </a:solidFill>
      </dgm:spPr>
      <dgm:t>
        <a:bodyPr/>
        <a:lstStyle/>
        <a:p>
          <a:r>
            <a:rPr lang="en-US" dirty="0" err="1"/>
            <a:t>Transdigm</a:t>
          </a:r>
          <a:endParaRPr lang="en-US" dirty="0"/>
        </a:p>
        <a:p>
          <a:r>
            <a:rPr lang="en-US" dirty="0"/>
            <a:t>57% against</a:t>
          </a:r>
        </a:p>
      </dgm:t>
    </dgm:pt>
    <dgm:pt modelId="{5067352D-8565-2348-AE43-D8B8C412D47E}" type="parTrans" cxnId="{86CA0566-B787-F84D-B57A-EB910C54CC18}">
      <dgm:prSet/>
      <dgm:spPr/>
      <dgm:t>
        <a:bodyPr/>
        <a:lstStyle/>
        <a:p>
          <a:endParaRPr lang="en-US"/>
        </a:p>
      </dgm:t>
    </dgm:pt>
    <dgm:pt modelId="{993C1462-9478-0D48-929A-A145CE3DC8AC}" type="sibTrans" cxnId="{86CA0566-B787-F84D-B57A-EB910C54CC18}">
      <dgm:prSet/>
      <dgm:spPr/>
      <dgm:t>
        <a:bodyPr/>
        <a:lstStyle/>
        <a:p>
          <a:endParaRPr lang="en-US"/>
        </a:p>
      </dgm:t>
    </dgm:pt>
    <dgm:pt modelId="{39940A45-8403-7F46-88D2-713D79345C3B}">
      <dgm:prSet/>
      <dgm:spPr>
        <a:solidFill>
          <a:srgbClr val="D4B252">
            <a:alpha val="90000"/>
          </a:srgbClr>
        </a:solidFill>
      </dgm:spPr>
      <dgm:t>
        <a:bodyPr/>
        <a:lstStyle/>
        <a:p>
          <a:pPr algn="ctr">
            <a:buNone/>
          </a:pPr>
          <a:r>
            <a:rPr lang="en-US" dirty="0"/>
            <a:t>Vesting without meeting goals.</a:t>
          </a:r>
        </a:p>
      </dgm:t>
    </dgm:pt>
    <dgm:pt modelId="{5BB334F0-5316-EA49-B63C-9B20D2D201D1}" type="parTrans" cxnId="{321B8292-1B91-2649-84E9-DA47AD447B0D}">
      <dgm:prSet/>
      <dgm:spPr/>
      <dgm:t>
        <a:bodyPr/>
        <a:lstStyle/>
        <a:p>
          <a:endParaRPr lang="en-US"/>
        </a:p>
      </dgm:t>
    </dgm:pt>
    <dgm:pt modelId="{0FF4B086-4357-014F-92AB-67C1BAB7DD1A}" type="sibTrans" cxnId="{321B8292-1B91-2649-84E9-DA47AD447B0D}">
      <dgm:prSet/>
      <dgm:spPr/>
      <dgm:t>
        <a:bodyPr/>
        <a:lstStyle/>
        <a:p>
          <a:endParaRPr lang="en-US"/>
        </a:p>
      </dgm:t>
    </dgm:pt>
    <dgm:pt modelId="{D1AC2A14-8B3E-6E42-975C-E09F42023758}">
      <dgm:prSet/>
      <dgm:spPr>
        <a:solidFill>
          <a:srgbClr val="364959"/>
        </a:solidFill>
      </dgm:spPr>
      <dgm:t>
        <a:bodyPr/>
        <a:lstStyle/>
        <a:p>
          <a:r>
            <a:rPr lang="en-US" dirty="0"/>
            <a:t>Sealed Air</a:t>
          </a:r>
        </a:p>
        <a:p>
          <a:r>
            <a:rPr lang="en-US" dirty="0"/>
            <a:t>45% against</a:t>
          </a:r>
        </a:p>
      </dgm:t>
    </dgm:pt>
    <dgm:pt modelId="{0E2CAC0A-6E44-3640-85C4-486A5996C129}" type="parTrans" cxnId="{E95C1796-3473-D745-B211-797A2875C9AD}">
      <dgm:prSet/>
      <dgm:spPr/>
      <dgm:t>
        <a:bodyPr/>
        <a:lstStyle/>
        <a:p>
          <a:endParaRPr lang="en-US"/>
        </a:p>
      </dgm:t>
    </dgm:pt>
    <dgm:pt modelId="{E2DB68AF-4F79-7544-BBE0-9A617D077804}" type="sibTrans" cxnId="{E95C1796-3473-D745-B211-797A2875C9AD}">
      <dgm:prSet/>
      <dgm:spPr/>
      <dgm:t>
        <a:bodyPr/>
        <a:lstStyle/>
        <a:p>
          <a:endParaRPr lang="en-US"/>
        </a:p>
      </dgm:t>
    </dgm:pt>
    <dgm:pt modelId="{CDF0DE7A-07CF-4244-B75C-5D3A8707A7AC}">
      <dgm:prSet/>
      <dgm:spPr>
        <a:solidFill>
          <a:srgbClr val="D4B252">
            <a:alpha val="90000"/>
          </a:srgbClr>
        </a:solidFill>
      </dgm:spPr>
      <dgm:t>
        <a:bodyPr/>
        <a:lstStyle/>
        <a:p>
          <a:pPr algn="ctr">
            <a:buNone/>
          </a:pPr>
          <a:r>
            <a:rPr lang="en-US" dirty="0"/>
            <a:t>Extended timing on award.</a:t>
          </a:r>
        </a:p>
      </dgm:t>
    </dgm:pt>
    <dgm:pt modelId="{95EB2595-834A-D849-A2C0-5FB2FBE6E5C0}" type="parTrans" cxnId="{45EB6F8E-7D1F-BB46-ABC1-E227D99655C1}">
      <dgm:prSet/>
      <dgm:spPr/>
      <dgm:t>
        <a:bodyPr/>
        <a:lstStyle/>
        <a:p>
          <a:endParaRPr lang="en-US"/>
        </a:p>
      </dgm:t>
    </dgm:pt>
    <dgm:pt modelId="{98B64819-A214-1748-B962-E7343E5E1D12}" type="sibTrans" cxnId="{45EB6F8E-7D1F-BB46-ABC1-E227D99655C1}">
      <dgm:prSet/>
      <dgm:spPr/>
      <dgm:t>
        <a:bodyPr/>
        <a:lstStyle/>
        <a:p>
          <a:endParaRPr lang="en-US"/>
        </a:p>
      </dgm:t>
    </dgm:pt>
    <dgm:pt modelId="{B18E8E7B-E072-8147-B765-34BF1A5CB08D}">
      <dgm:prSet/>
      <dgm:spPr>
        <a:solidFill>
          <a:srgbClr val="364959"/>
        </a:solidFill>
      </dgm:spPr>
      <dgm:t>
        <a:bodyPr/>
        <a:lstStyle/>
        <a:p>
          <a:r>
            <a:rPr lang="en-US" dirty="0"/>
            <a:t>General Electric</a:t>
          </a:r>
        </a:p>
        <a:p>
          <a:r>
            <a:rPr lang="en-US" dirty="0"/>
            <a:t>62% against</a:t>
          </a:r>
        </a:p>
      </dgm:t>
    </dgm:pt>
    <dgm:pt modelId="{AC8E25DE-8118-8F4C-AAAE-37988B2D9043}" type="parTrans" cxnId="{00FC5B8C-9280-4347-A5B0-9F5D5F02549A}">
      <dgm:prSet/>
      <dgm:spPr/>
      <dgm:t>
        <a:bodyPr/>
        <a:lstStyle/>
        <a:p>
          <a:endParaRPr lang="en-US"/>
        </a:p>
      </dgm:t>
    </dgm:pt>
    <dgm:pt modelId="{A571B932-F0DF-5D41-BB1A-6289DAA5D8AD}" type="sibTrans" cxnId="{00FC5B8C-9280-4347-A5B0-9F5D5F02549A}">
      <dgm:prSet/>
      <dgm:spPr/>
      <dgm:t>
        <a:bodyPr/>
        <a:lstStyle/>
        <a:p>
          <a:endParaRPr lang="en-US"/>
        </a:p>
      </dgm:t>
    </dgm:pt>
    <dgm:pt modelId="{3CFFAF9A-30D0-D14E-AD6C-84E297634585}">
      <dgm:prSet/>
      <dgm:spPr>
        <a:solidFill>
          <a:srgbClr val="D4B252">
            <a:alpha val="90000"/>
          </a:srgbClr>
        </a:solidFill>
      </dgm:spPr>
      <dgm:t>
        <a:bodyPr/>
        <a:lstStyle/>
        <a:p>
          <a:pPr algn="ctr">
            <a:buNone/>
          </a:pPr>
          <a:r>
            <a:rPr lang="en-US" dirty="0"/>
            <a:t>Used COVID-19 as an excuse to replace an award with one with lower metrics.</a:t>
          </a:r>
        </a:p>
      </dgm:t>
    </dgm:pt>
    <dgm:pt modelId="{4EC7E69B-281A-924C-AE5C-FDB252BBFA00}" type="parTrans" cxnId="{CF3F40FA-28EF-6544-9665-C98CF7AA5B2B}">
      <dgm:prSet/>
      <dgm:spPr/>
      <dgm:t>
        <a:bodyPr/>
        <a:lstStyle/>
        <a:p>
          <a:endParaRPr lang="en-US"/>
        </a:p>
      </dgm:t>
    </dgm:pt>
    <dgm:pt modelId="{89E526AE-65BE-594D-A58A-8F9AD27B3A8A}" type="sibTrans" cxnId="{CF3F40FA-28EF-6544-9665-C98CF7AA5B2B}">
      <dgm:prSet/>
      <dgm:spPr/>
      <dgm:t>
        <a:bodyPr/>
        <a:lstStyle/>
        <a:p>
          <a:endParaRPr lang="en-US"/>
        </a:p>
      </dgm:t>
    </dgm:pt>
    <dgm:pt modelId="{E32038B1-54A9-3E43-9BB4-7EB54C38F2D8}" type="pres">
      <dgm:prSet presAssocID="{52975808-5C4E-6944-A58F-276F5627F8A1}" presName="Name0" presStyleCnt="0">
        <dgm:presLayoutVars>
          <dgm:dir/>
          <dgm:animLvl val="lvl"/>
          <dgm:resizeHandles val="exact"/>
        </dgm:presLayoutVars>
      </dgm:prSet>
      <dgm:spPr/>
    </dgm:pt>
    <dgm:pt modelId="{C25920C8-FEFF-5841-B2CF-1B050FFBBA7C}" type="pres">
      <dgm:prSet presAssocID="{28795D91-B2F6-6240-A46B-6C14C85948D4}" presName="linNode" presStyleCnt="0"/>
      <dgm:spPr/>
    </dgm:pt>
    <dgm:pt modelId="{92D7F450-DF1A-C74A-8777-2E6C21AFC866}" type="pres">
      <dgm:prSet presAssocID="{28795D91-B2F6-6240-A46B-6C14C85948D4}" presName="parentText" presStyleLbl="node1" presStyleIdx="0" presStyleCnt="5" custLinFactY="113394" custLinFactNeighborX="0" custLinFactNeighborY="200000">
        <dgm:presLayoutVars>
          <dgm:chMax val="1"/>
          <dgm:bulletEnabled val="1"/>
        </dgm:presLayoutVars>
      </dgm:prSet>
      <dgm:spPr/>
    </dgm:pt>
    <dgm:pt modelId="{1CB72EA8-211D-2044-9D21-80F7044DCF15}" type="pres">
      <dgm:prSet presAssocID="{28795D91-B2F6-6240-A46B-6C14C85948D4}" presName="descendantText" presStyleLbl="alignAccFollowNode1" presStyleIdx="0" presStyleCnt="5" custLinFactY="193582" custLinFactNeighborX="0" custLinFactNeighborY="200000">
        <dgm:presLayoutVars>
          <dgm:bulletEnabled val="1"/>
        </dgm:presLayoutVars>
      </dgm:prSet>
      <dgm:spPr/>
    </dgm:pt>
    <dgm:pt modelId="{19C8718C-775C-A941-9E63-E52BC4F8ABA8}" type="pres">
      <dgm:prSet presAssocID="{4306A920-2A91-3748-9477-0D717E91D567}" presName="sp" presStyleCnt="0"/>
      <dgm:spPr/>
    </dgm:pt>
    <dgm:pt modelId="{AC0A7B32-AE6F-044C-ACBC-CB13C3610C5C}" type="pres">
      <dgm:prSet presAssocID="{F7003B5F-233D-0846-A4E0-0D8151302C5B}" presName="linNode" presStyleCnt="0"/>
      <dgm:spPr/>
    </dgm:pt>
    <dgm:pt modelId="{8E708B1F-7931-5946-84F6-BAC60546D68D}" type="pres">
      <dgm:prSet presAssocID="{F7003B5F-233D-0846-A4E0-0D8151302C5B}" presName="parentText" presStyleLbl="node1" presStyleIdx="1" presStyleCnt="5" custLinFactNeighborY="-93968">
        <dgm:presLayoutVars>
          <dgm:chMax val="1"/>
          <dgm:bulletEnabled val="1"/>
        </dgm:presLayoutVars>
      </dgm:prSet>
      <dgm:spPr/>
    </dgm:pt>
    <dgm:pt modelId="{6A1A498F-85F8-7949-860F-6A248797A0D4}" type="pres">
      <dgm:prSet presAssocID="{F7003B5F-233D-0846-A4E0-0D8151302C5B}" presName="descendantText" presStyleLbl="alignAccFollowNode1" presStyleIdx="1" presStyleCnt="5" custLinFactY="-17707" custLinFactNeighborX="1175" custLinFactNeighborY="-100000">
        <dgm:presLayoutVars>
          <dgm:bulletEnabled val="1"/>
        </dgm:presLayoutVars>
      </dgm:prSet>
      <dgm:spPr/>
    </dgm:pt>
    <dgm:pt modelId="{88E002FF-3110-A144-9C0C-C1489D097F62}" type="pres">
      <dgm:prSet presAssocID="{FA1749D1-E929-4143-A9EF-43510CA340AB}" presName="sp" presStyleCnt="0"/>
      <dgm:spPr/>
    </dgm:pt>
    <dgm:pt modelId="{96881BAC-6BC4-734D-BC5D-32B5FDAB4591}" type="pres">
      <dgm:prSet presAssocID="{CDD7A234-E1A5-2143-88CD-306F6B4BE432}" presName="linNode" presStyleCnt="0"/>
      <dgm:spPr/>
    </dgm:pt>
    <dgm:pt modelId="{757180D2-D890-F342-BEF4-D7D31F5697DE}" type="pres">
      <dgm:prSet presAssocID="{CDD7A234-E1A5-2143-88CD-306F6B4BE432}" presName="parentText" presStyleLbl="node1" presStyleIdx="2" presStyleCnt="5">
        <dgm:presLayoutVars>
          <dgm:chMax val="1"/>
          <dgm:bulletEnabled val="1"/>
        </dgm:presLayoutVars>
      </dgm:prSet>
      <dgm:spPr/>
    </dgm:pt>
    <dgm:pt modelId="{B1E83B7A-FAF2-1640-AE8F-DD146970B617}" type="pres">
      <dgm:prSet presAssocID="{CDD7A234-E1A5-2143-88CD-306F6B4BE432}" presName="descendantText" presStyleLbl="alignAccFollowNode1" presStyleIdx="2" presStyleCnt="5">
        <dgm:presLayoutVars>
          <dgm:bulletEnabled val="1"/>
        </dgm:presLayoutVars>
      </dgm:prSet>
      <dgm:spPr/>
    </dgm:pt>
    <dgm:pt modelId="{25C8E7F5-C239-AE4B-AE92-E87B8B56F7FB}" type="pres">
      <dgm:prSet presAssocID="{993C1462-9478-0D48-929A-A145CE3DC8AC}" presName="sp" presStyleCnt="0"/>
      <dgm:spPr/>
    </dgm:pt>
    <dgm:pt modelId="{6C53450B-424B-014D-8286-0B7503F40C38}" type="pres">
      <dgm:prSet presAssocID="{D1AC2A14-8B3E-6E42-975C-E09F42023758}" presName="linNode" presStyleCnt="0"/>
      <dgm:spPr/>
    </dgm:pt>
    <dgm:pt modelId="{7F81A759-53B3-BF43-9AB1-5D3978491AD5}" type="pres">
      <dgm:prSet presAssocID="{D1AC2A14-8B3E-6E42-975C-E09F42023758}" presName="parentText" presStyleLbl="node1" presStyleIdx="3" presStyleCnt="5" custLinFactY="3729" custLinFactNeighborY="100000">
        <dgm:presLayoutVars>
          <dgm:chMax val="1"/>
          <dgm:bulletEnabled val="1"/>
        </dgm:presLayoutVars>
      </dgm:prSet>
      <dgm:spPr/>
    </dgm:pt>
    <dgm:pt modelId="{7CE34243-2A31-6947-9B0F-AF5C97DFAE4D}" type="pres">
      <dgm:prSet presAssocID="{D1AC2A14-8B3E-6E42-975C-E09F42023758}" presName="descendantText" presStyleLbl="alignAccFollowNode1" presStyleIdx="3" presStyleCnt="5" custLinFactY="34259" custLinFactNeighborX="0" custLinFactNeighborY="100000">
        <dgm:presLayoutVars>
          <dgm:bulletEnabled val="1"/>
        </dgm:presLayoutVars>
      </dgm:prSet>
      <dgm:spPr/>
    </dgm:pt>
    <dgm:pt modelId="{3ACF57C1-C070-F648-BD9D-6A2D1C1C7868}" type="pres">
      <dgm:prSet presAssocID="{E2DB68AF-4F79-7544-BBE0-9A617D077804}" presName="sp" presStyleCnt="0"/>
      <dgm:spPr/>
    </dgm:pt>
    <dgm:pt modelId="{35B41DAE-33FF-A949-BB5A-5884EE60193F}" type="pres">
      <dgm:prSet presAssocID="{B18E8E7B-E072-8147-B765-34BF1A5CB08D}" presName="linNode" presStyleCnt="0"/>
      <dgm:spPr/>
    </dgm:pt>
    <dgm:pt modelId="{E81D3394-66A2-8045-9F29-E1F2C54AC551}" type="pres">
      <dgm:prSet presAssocID="{B18E8E7B-E072-8147-B765-34BF1A5CB08D}" presName="parentText" presStyleLbl="node1" presStyleIdx="4" presStyleCnt="5" custLinFactY="-109716" custLinFactNeighborY="-200000">
        <dgm:presLayoutVars>
          <dgm:chMax val="1"/>
          <dgm:bulletEnabled val="1"/>
        </dgm:presLayoutVars>
      </dgm:prSet>
      <dgm:spPr/>
    </dgm:pt>
    <dgm:pt modelId="{18687889-56DC-A94B-A960-BD9F544BCB6A}" type="pres">
      <dgm:prSet presAssocID="{B18E8E7B-E072-8147-B765-34BF1A5CB08D}" presName="descendantText" presStyleLbl="alignAccFollowNode1" presStyleIdx="4" presStyleCnt="5" custLinFactY="-184211" custLinFactNeighborX="0" custLinFactNeighborY="-200000">
        <dgm:presLayoutVars>
          <dgm:bulletEnabled val="1"/>
        </dgm:presLayoutVars>
      </dgm:prSet>
      <dgm:spPr/>
    </dgm:pt>
  </dgm:ptLst>
  <dgm:cxnLst>
    <dgm:cxn modelId="{9D405305-9627-AA4A-8DE0-A9437B906C6C}" type="presOf" srcId="{F7003B5F-233D-0846-A4E0-0D8151302C5B}" destId="{8E708B1F-7931-5946-84F6-BAC60546D68D}" srcOrd="0" destOrd="0" presId="urn:microsoft.com/office/officeart/2005/8/layout/vList5"/>
    <dgm:cxn modelId="{C1BFFD1E-021F-674B-A541-FEEB1AEC0AFF}" srcId="{28795D91-B2F6-6240-A46B-6C14C85948D4}" destId="{779DFD26-34C0-984F-A4AD-0EE0D4C7340E}" srcOrd="0" destOrd="0" parTransId="{9ED3DA00-D515-6048-B68D-6F8FCEFE6253}" sibTransId="{70606EA0-BE10-D94A-9D4D-B4DA8DE95455}"/>
    <dgm:cxn modelId="{E5669135-9D6D-6E48-B307-9CC29CA1D767}" srcId="{F7003B5F-233D-0846-A4E0-0D8151302C5B}" destId="{D54F08C7-AD57-8844-B7D0-E0E7CA91F591}" srcOrd="0" destOrd="0" parTransId="{EF793A92-846A-1B47-B4AA-CB8E939131EA}" sibTransId="{643E8067-F0CD-5241-A4F9-072ACD1D99A5}"/>
    <dgm:cxn modelId="{3DB9B43F-4281-3C41-8FAA-EB3B05A9F265}" type="presOf" srcId="{28795D91-B2F6-6240-A46B-6C14C85948D4}" destId="{92D7F450-DF1A-C74A-8777-2E6C21AFC866}" srcOrd="0" destOrd="0" presId="urn:microsoft.com/office/officeart/2005/8/layout/vList5"/>
    <dgm:cxn modelId="{86CA0566-B787-F84D-B57A-EB910C54CC18}" srcId="{52975808-5C4E-6944-A58F-276F5627F8A1}" destId="{CDD7A234-E1A5-2143-88CD-306F6B4BE432}" srcOrd="2" destOrd="0" parTransId="{5067352D-8565-2348-AE43-D8B8C412D47E}" sibTransId="{993C1462-9478-0D48-929A-A145CE3DC8AC}"/>
    <dgm:cxn modelId="{28AC7751-3F82-9241-80ED-1C26FC8583ED}" type="presOf" srcId="{779DFD26-34C0-984F-A4AD-0EE0D4C7340E}" destId="{1CB72EA8-211D-2044-9D21-80F7044DCF15}" srcOrd="0" destOrd="0" presId="urn:microsoft.com/office/officeart/2005/8/layout/vList5"/>
    <dgm:cxn modelId="{24E5CE79-8302-FB43-98C4-FA66F5CBFA97}" type="presOf" srcId="{39940A45-8403-7F46-88D2-713D79345C3B}" destId="{B1E83B7A-FAF2-1640-AE8F-DD146970B617}" srcOrd="0" destOrd="0" presId="urn:microsoft.com/office/officeart/2005/8/layout/vList5"/>
    <dgm:cxn modelId="{9537EB86-F218-3A4E-BEC1-DA13475DACF8}" srcId="{52975808-5C4E-6944-A58F-276F5627F8A1}" destId="{F7003B5F-233D-0846-A4E0-0D8151302C5B}" srcOrd="1" destOrd="0" parTransId="{3A374E3D-DEF2-CC42-90A8-1F385686B3E9}" sibTransId="{FA1749D1-E929-4143-A9EF-43510CA340AB}"/>
    <dgm:cxn modelId="{00FC5B8C-9280-4347-A5B0-9F5D5F02549A}" srcId="{52975808-5C4E-6944-A58F-276F5627F8A1}" destId="{B18E8E7B-E072-8147-B765-34BF1A5CB08D}" srcOrd="4" destOrd="0" parTransId="{AC8E25DE-8118-8F4C-AAAE-37988B2D9043}" sibTransId="{A571B932-F0DF-5D41-BB1A-6289DAA5D8AD}"/>
    <dgm:cxn modelId="{45EB6F8E-7D1F-BB46-ABC1-E227D99655C1}" srcId="{D1AC2A14-8B3E-6E42-975C-E09F42023758}" destId="{CDF0DE7A-07CF-4244-B75C-5D3A8707A7AC}" srcOrd="0" destOrd="0" parTransId="{95EB2595-834A-D849-A2C0-5FB2FBE6E5C0}" sibTransId="{98B64819-A214-1748-B962-E7343E5E1D12}"/>
    <dgm:cxn modelId="{321B8292-1B91-2649-84E9-DA47AD447B0D}" srcId="{CDD7A234-E1A5-2143-88CD-306F6B4BE432}" destId="{39940A45-8403-7F46-88D2-713D79345C3B}" srcOrd="0" destOrd="0" parTransId="{5BB334F0-5316-EA49-B63C-9B20D2D201D1}" sibTransId="{0FF4B086-4357-014F-92AB-67C1BAB7DD1A}"/>
    <dgm:cxn modelId="{E95C1796-3473-D745-B211-797A2875C9AD}" srcId="{52975808-5C4E-6944-A58F-276F5627F8A1}" destId="{D1AC2A14-8B3E-6E42-975C-E09F42023758}" srcOrd="3" destOrd="0" parTransId="{0E2CAC0A-6E44-3640-85C4-486A5996C129}" sibTransId="{E2DB68AF-4F79-7544-BBE0-9A617D077804}"/>
    <dgm:cxn modelId="{A3404FA0-7C95-904C-9EFF-3B1C2BF4873B}" type="presOf" srcId="{D1AC2A14-8B3E-6E42-975C-E09F42023758}" destId="{7F81A759-53B3-BF43-9AB1-5D3978491AD5}" srcOrd="0" destOrd="0" presId="urn:microsoft.com/office/officeart/2005/8/layout/vList5"/>
    <dgm:cxn modelId="{E91683AC-6876-0B47-AD8B-3F1CE42BF831}" type="presOf" srcId="{D54F08C7-AD57-8844-B7D0-E0E7CA91F591}" destId="{6A1A498F-85F8-7949-860F-6A248797A0D4}" srcOrd="0" destOrd="0" presId="urn:microsoft.com/office/officeart/2005/8/layout/vList5"/>
    <dgm:cxn modelId="{4CB710CF-F83A-264B-8255-502E07F0AA55}" type="presOf" srcId="{52975808-5C4E-6944-A58F-276F5627F8A1}" destId="{E32038B1-54A9-3E43-9BB4-7EB54C38F2D8}" srcOrd="0" destOrd="0" presId="urn:microsoft.com/office/officeart/2005/8/layout/vList5"/>
    <dgm:cxn modelId="{61FE2DD8-EF61-2A4A-BEC5-774A6CDF9DAB}" type="presOf" srcId="{CDF0DE7A-07CF-4244-B75C-5D3A8707A7AC}" destId="{7CE34243-2A31-6947-9B0F-AF5C97DFAE4D}" srcOrd="0" destOrd="0" presId="urn:microsoft.com/office/officeart/2005/8/layout/vList5"/>
    <dgm:cxn modelId="{2B6B78DD-B0FD-684D-85CD-E728082D5A84}" type="presOf" srcId="{3CFFAF9A-30D0-D14E-AD6C-84E297634585}" destId="{18687889-56DC-A94B-A960-BD9F544BCB6A}" srcOrd="0" destOrd="0" presId="urn:microsoft.com/office/officeart/2005/8/layout/vList5"/>
    <dgm:cxn modelId="{364BACEA-C6FA-0A48-9213-FF3FC595BE27}" type="presOf" srcId="{B18E8E7B-E072-8147-B765-34BF1A5CB08D}" destId="{E81D3394-66A2-8045-9F29-E1F2C54AC551}" srcOrd="0" destOrd="0" presId="urn:microsoft.com/office/officeart/2005/8/layout/vList5"/>
    <dgm:cxn modelId="{603655EB-F0F3-6043-9B7B-85FE84D72C2A}" type="presOf" srcId="{CDD7A234-E1A5-2143-88CD-306F6B4BE432}" destId="{757180D2-D890-F342-BEF4-D7D31F5697DE}" srcOrd="0" destOrd="0" presId="urn:microsoft.com/office/officeart/2005/8/layout/vList5"/>
    <dgm:cxn modelId="{BB634FEF-3FBA-AF46-8047-72BDED0F89A6}" srcId="{52975808-5C4E-6944-A58F-276F5627F8A1}" destId="{28795D91-B2F6-6240-A46B-6C14C85948D4}" srcOrd="0" destOrd="0" parTransId="{C71198A4-87DB-1C43-86C5-6435E05223FB}" sibTransId="{4306A920-2A91-3748-9477-0D717E91D567}"/>
    <dgm:cxn modelId="{CF3F40FA-28EF-6544-9665-C98CF7AA5B2B}" srcId="{B18E8E7B-E072-8147-B765-34BF1A5CB08D}" destId="{3CFFAF9A-30D0-D14E-AD6C-84E297634585}" srcOrd="0" destOrd="0" parTransId="{4EC7E69B-281A-924C-AE5C-FDB252BBFA00}" sibTransId="{89E526AE-65BE-594D-A58A-8F9AD27B3A8A}"/>
    <dgm:cxn modelId="{66F7E75A-537A-D54B-92C1-640CE4FE7BAE}" type="presParOf" srcId="{E32038B1-54A9-3E43-9BB4-7EB54C38F2D8}" destId="{C25920C8-FEFF-5841-B2CF-1B050FFBBA7C}" srcOrd="0" destOrd="0" presId="urn:microsoft.com/office/officeart/2005/8/layout/vList5"/>
    <dgm:cxn modelId="{BDD83D50-3518-694A-AC24-E7247CC7185E}" type="presParOf" srcId="{C25920C8-FEFF-5841-B2CF-1B050FFBBA7C}" destId="{92D7F450-DF1A-C74A-8777-2E6C21AFC866}" srcOrd="0" destOrd="0" presId="urn:microsoft.com/office/officeart/2005/8/layout/vList5"/>
    <dgm:cxn modelId="{4F1D4244-25F6-FF45-86F3-5376D1A56836}" type="presParOf" srcId="{C25920C8-FEFF-5841-B2CF-1B050FFBBA7C}" destId="{1CB72EA8-211D-2044-9D21-80F7044DCF15}" srcOrd="1" destOrd="0" presId="urn:microsoft.com/office/officeart/2005/8/layout/vList5"/>
    <dgm:cxn modelId="{51B9AFB1-9B0C-2147-9ED5-F5007C626531}" type="presParOf" srcId="{E32038B1-54A9-3E43-9BB4-7EB54C38F2D8}" destId="{19C8718C-775C-A941-9E63-E52BC4F8ABA8}" srcOrd="1" destOrd="0" presId="urn:microsoft.com/office/officeart/2005/8/layout/vList5"/>
    <dgm:cxn modelId="{2ED7AA01-DC1E-2148-9702-C67DBCFABD27}" type="presParOf" srcId="{E32038B1-54A9-3E43-9BB4-7EB54C38F2D8}" destId="{AC0A7B32-AE6F-044C-ACBC-CB13C3610C5C}" srcOrd="2" destOrd="0" presId="urn:microsoft.com/office/officeart/2005/8/layout/vList5"/>
    <dgm:cxn modelId="{791B12BC-5A96-FB4C-A07C-3ABB00B2879C}" type="presParOf" srcId="{AC0A7B32-AE6F-044C-ACBC-CB13C3610C5C}" destId="{8E708B1F-7931-5946-84F6-BAC60546D68D}" srcOrd="0" destOrd="0" presId="urn:microsoft.com/office/officeart/2005/8/layout/vList5"/>
    <dgm:cxn modelId="{F0F6694D-BA1D-E344-AE77-ABE9055E7BE6}" type="presParOf" srcId="{AC0A7B32-AE6F-044C-ACBC-CB13C3610C5C}" destId="{6A1A498F-85F8-7949-860F-6A248797A0D4}" srcOrd="1" destOrd="0" presId="urn:microsoft.com/office/officeart/2005/8/layout/vList5"/>
    <dgm:cxn modelId="{6307BF45-161A-064D-8EA0-28D14DBFC926}" type="presParOf" srcId="{E32038B1-54A9-3E43-9BB4-7EB54C38F2D8}" destId="{88E002FF-3110-A144-9C0C-C1489D097F62}" srcOrd="3" destOrd="0" presId="urn:microsoft.com/office/officeart/2005/8/layout/vList5"/>
    <dgm:cxn modelId="{D5AF571B-8D96-DB43-84BE-36306CE06C01}" type="presParOf" srcId="{E32038B1-54A9-3E43-9BB4-7EB54C38F2D8}" destId="{96881BAC-6BC4-734D-BC5D-32B5FDAB4591}" srcOrd="4" destOrd="0" presId="urn:microsoft.com/office/officeart/2005/8/layout/vList5"/>
    <dgm:cxn modelId="{AF77314A-BAB5-4D49-A789-DF58AB9B7FDF}" type="presParOf" srcId="{96881BAC-6BC4-734D-BC5D-32B5FDAB4591}" destId="{757180D2-D890-F342-BEF4-D7D31F5697DE}" srcOrd="0" destOrd="0" presId="urn:microsoft.com/office/officeart/2005/8/layout/vList5"/>
    <dgm:cxn modelId="{AD6DC2C5-E08C-2448-B7D6-AB4A5CED447B}" type="presParOf" srcId="{96881BAC-6BC4-734D-BC5D-32B5FDAB4591}" destId="{B1E83B7A-FAF2-1640-AE8F-DD146970B617}" srcOrd="1" destOrd="0" presId="urn:microsoft.com/office/officeart/2005/8/layout/vList5"/>
    <dgm:cxn modelId="{B8CEFD15-501D-C341-9721-278E1FB32673}" type="presParOf" srcId="{E32038B1-54A9-3E43-9BB4-7EB54C38F2D8}" destId="{25C8E7F5-C239-AE4B-AE92-E87B8B56F7FB}" srcOrd="5" destOrd="0" presId="urn:microsoft.com/office/officeart/2005/8/layout/vList5"/>
    <dgm:cxn modelId="{BEF5D2A9-CAC9-984E-9453-96EE8D98A923}" type="presParOf" srcId="{E32038B1-54A9-3E43-9BB4-7EB54C38F2D8}" destId="{6C53450B-424B-014D-8286-0B7503F40C38}" srcOrd="6" destOrd="0" presId="urn:microsoft.com/office/officeart/2005/8/layout/vList5"/>
    <dgm:cxn modelId="{12F509B3-9CC2-AC4D-994D-7599E33E5D8C}" type="presParOf" srcId="{6C53450B-424B-014D-8286-0B7503F40C38}" destId="{7F81A759-53B3-BF43-9AB1-5D3978491AD5}" srcOrd="0" destOrd="0" presId="urn:microsoft.com/office/officeart/2005/8/layout/vList5"/>
    <dgm:cxn modelId="{04D7BE41-E246-844C-9968-B762442012F6}" type="presParOf" srcId="{6C53450B-424B-014D-8286-0B7503F40C38}" destId="{7CE34243-2A31-6947-9B0F-AF5C97DFAE4D}" srcOrd="1" destOrd="0" presId="urn:microsoft.com/office/officeart/2005/8/layout/vList5"/>
    <dgm:cxn modelId="{4444F5DD-2004-4B43-BBFF-A69A698E8A9A}" type="presParOf" srcId="{E32038B1-54A9-3E43-9BB4-7EB54C38F2D8}" destId="{3ACF57C1-C070-F648-BD9D-6A2D1C1C7868}" srcOrd="7" destOrd="0" presId="urn:microsoft.com/office/officeart/2005/8/layout/vList5"/>
    <dgm:cxn modelId="{66E60931-DB23-5D4E-AAFD-85D50B126399}" type="presParOf" srcId="{E32038B1-54A9-3E43-9BB4-7EB54C38F2D8}" destId="{35B41DAE-33FF-A949-BB5A-5884EE60193F}" srcOrd="8" destOrd="0" presId="urn:microsoft.com/office/officeart/2005/8/layout/vList5"/>
    <dgm:cxn modelId="{07FA9A7C-6EDA-024C-9684-256DB8168626}" type="presParOf" srcId="{35B41DAE-33FF-A949-BB5A-5884EE60193F}" destId="{E81D3394-66A2-8045-9F29-E1F2C54AC551}" srcOrd="0" destOrd="0" presId="urn:microsoft.com/office/officeart/2005/8/layout/vList5"/>
    <dgm:cxn modelId="{BC124CC7-47DB-904F-A1F4-3E77526400A3}" type="presParOf" srcId="{35B41DAE-33FF-A949-BB5A-5884EE60193F}" destId="{18687889-56DC-A94B-A960-BD9F544BCB6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5351A-FBB7-7A4D-8AC1-9629D699FF4A}">
      <dsp:nvSpPr>
        <dsp:cNvPr id="0" name=""/>
        <dsp:cNvSpPr/>
      </dsp:nvSpPr>
      <dsp:spPr>
        <a:xfrm>
          <a:off x="0" y="112284"/>
          <a:ext cx="7886700" cy="1193400"/>
        </a:xfrm>
        <a:prstGeom prst="roundRect">
          <a:avLst/>
        </a:prstGeom>
        <a:solidFill>
          <a:srgbClr val="E9D5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solidFill>
                <a:schemeClr val="tx1"/>
              </a:solidFill>
            </a:rPr>
            <a:t>2021 showed substantial increases in opposition to CEO pay packages.</a:t>
          </a:r>
        </a:p>
      </dsp:txBody>
      <dsp:txXfrm>
        <a:off x="58257" y="170541"/>
        <a:ext cx="7770186" cy="1076886"/>
      </dsp:txXfrm>
    </dsp:sp>
    <dsp:sp modelId="{18AAD7EB-0825-D24B-AE86-C82ECF3F9E5A}">
      <dsp:nvSpPr>
        <dsp:cNvPr id="0" name=""/>
        <dsp:cNvSpPr/>
      </dsp:nvSpPr>
      <dsp:spPr>
        <a:xfrm>
          <a:off x="0" y="1498871"/>
          <a:ext cx="7886700" cy="1193400"/>
        </a:xfrm>
        <a:prstGeom prst="roundRect">
          <a:avLst/>
        </a:prstGeom>
        <a:solidFill>
          <a:srgbClr val="E9D5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solidFill>
                <a:schemeClr val="tx1"/>
              </a:solidFill>
            </a:rPr>
            <a:t>Increased opposition often driven by questionable pay practices related to COVID-19.</a:t>
          </a:r>
        </a:p>
      </dsp:txBody>
      <dsp:txXfrm>
        <a:off x="58257" y="1557128"/>
        <a:ext cx="7770186" cy="1076886"/>
      </dsp:txXfrm>
    </dsp:sp>
    <dsp:sp modelId="{293E76A8-2232-EF44-B176-166F570923E7}">
      <dsp:nvSpPr>
        <dsp:cNvPr id="0" name=""/>
        <dsp:cNvSpPr/>
      </dsp:nvSpPr>
      <dsp:spPr>
        <a:xfrm>
          <a:off x="0" y="2858768"/>
          <a:ext cx="7886700" cy="1193400"/>
        </a:xfrm>
        <a:prstGeom prst="roundRect">
          <a:avLst/>
        </a:prstGeom>
        <a:solidFill>
          <a:srgbClr val="E9D5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solidFill>
                <a:schemeClr val="tx1"/>
              </a:solidFill>
            </a:rPr>
            <a:t>CEO overpay is followed by stock underperformance.</a:t>
          </a:r>
        </a:p>
      </dsp:txBody>
      <dsp:txXfrm>
        <a:off x="58257" y="2917025"/>
        <a:ext cx="7770186" cy="10768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B72EA8-211D-2044-9D21-80F7044DCF15}">
      <dsp:nvSpPr>
        <dsp:cNvPr id="0" name=""/>
        <dsp:cNvSpPr/>
      </dsp:nvSpPr>
      <dsp:spPr>
        <a:xfrm rot="5400000">
          <a:off x="5000049" y="788631"/>
          <a:ext cx="725812" cy="5047488"/>
        </a:xfrm>
        <a:prstGeom prst="round2SameRect">
          <a:avLst/>
        </a:prstGeom>
        <a:solidFill>
          <a:srgbClr val="D4B252"/>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ctr" defTabSz="889000">
            <a:lnSpc>
              <a:spcPct val="90000"/>
            </a:lnSpc>
            <a:spcBef>
              <a:spcPct val="0"/>
            </a:spcBef>
            <a:spcAft>
              <a:spcPct val="15000"/>
            </a:spcAft>
            <a:buNone/>
          </a:pPr>
          <a:r>
            <a:rPr lang="en-US" sz="2000" kern="1200" dirty="0"/>
            <a:t>Used COVID-19 to justify poor performance and changed goals mid-cycle.</a:t>
          </a:r>
        </a:p>
      </dsp:txBody>
      <dsp:txXfrm rot="-5400000">
        <a:off x="2839212" y="2984900"/>
        <a:ext cx="5012057" cy="654950"/>
      </dsp:txXfrm>
    </dsp:sp>
    <dsp:sp modelId="{92D7F450-DF1A-C74A-8777-2E6C21AFC866}">
      <dsp:nvSpPr>
        <dsp:cNvPr id="0" name=""/>
        <dsp:cNvSpPr/>
      </dsp:nvSpPr>
      <dsp:spPr>
        <a:xfrm>
          <a:off x="0" y="2845391"/>
          <a:ext cx="2839212" cy="907265"/>
        </a:xfrm>
        <a:prstGeom prst="roundRect">
          <a:avLst/>
        </a:prstGeom>
        <a:solidFill>
          <a:srgbClr val="3649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Walgreens-Boots Alliance </a:t>
          </a:r>
        </a:p>
        <a:p>
          <a:pPr marL="0" lvl="0" indent="0" algn="ctr" defTabSz="844550">
            <a:lnSpc>
              <a:spcPct val="90000"/>
            </a:lnSpc>
            <a:spcBef>
              <a:spcPct val="0"/>
            </a:spcBef>
            <a:spcAft>
              <a:spcPct val="35000"/>
            </a:spcAft>
            <a:buNone/>
          </a:pPr>
          <a:r>
            <a:rPr lang="en-US" sz="1900" kern="1200" dirty="0"/>
            <a:t>53% against</a:t>
          </a:r>
        </a:p>
      </dsp:txBody>
      <dsp:txXfrm>
        <a:off x="44289" y="2889680"/>
        <a:ext cx="2750634" cy="818687"/>
      </dsp:txXfrm>
    </dsp:sp>
    <dsp:sp modelId="{6A1A498F-85F8-7949-860F-6A248797A0D4}">
      <dsp:nvSpPr>
        <dsp:cNvPr id="0" name=""/>
        <dsp:cNvSpPr/>
      </dsp:nvSpPr>
      <dsp:spPr>
        <a:xfrm rot="5400000">
          <a:off x="5000049" y="-1969739"/>
          <a:ext cx="725812" cy="5047488"/>
        </a:xfrm>
        <a:prstGeom prst="round2SameRect">
          <a:avLst/>
        </a:prstGeom>
        <a:solidFill>
          <a:srgbClr val="D4B252">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ctr" defTabSz="889000">
            <a:lnSpc>
              <a:spcPct val="90000"/>
            </a:lnSpc>
            <a:spcBef>
              <a:spcPct val="0"/>
            </a:spcBef>
            <a:spcAft>
              <a:spcPct val="15000"/>
            </a:spcAft>
            <a:buNone/>
          </a:pPr>
          <a:r>
            <a:rPr lang="en-US" sz="2000" kern="1200" dirty="0"/>
            <a:t>Large pay awarded despite horrific performance.</a:t>
          </a:r>
        </a:p>
      </dsp:txBody>
      <dsp:txXfrm rot="-5400000">
        <a:off x="2839212" y="226529"/>
        <a:ext cx="5012057" cy="654950"/>
      </dsp:txXfrm>
    </dsp:sp>
    <dsp:sp modelId="{8E708B1F-7931-5946-84F6-BAC60546D68D}">
      <dsp:nvSpPr>
        <dsp:cNvPr id="0" name=""/>
        <dsp:cNvSpPr/>
      </dsp:nvSpPr>
      <dsp:spPr>
        <a:xfrm>
          <a:off x="0" y="102164"/>
          <a:ext cx="2839212" cy="907265"/>
        </a:xfrm>
        <a:prstGeom prst="roundRect">
          <a:avLst/>
        </a:prstGeom>
        <a:solidFill>
          <a:srgbClr val="3649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Norwegian Cruise Lines  83% against</a:t>
          </a:r>
        </a:p>
      </dsp:txBody>
      <dsp:txXfrm>
        <a:off x="44289" y="146453"/>
        <a:ext cx="2750634" cy="818687"/>
      </dsp:txXfrm>
    </dsp:sp>
    <dsp:sp modelId="{B1E83B7A-FAF2-1640-AE8F-DD146970B617}">
      <dsp:nvSpPr>
        <dsp:cNvPr id="0" name=""/>
        <dsp:cNvSpPr/>
      </dsp:nvSpPr>
      <dsp:spPr>
        <a:xfrm rot="5400000">
          <a:off x="5000049" y="-162777"/>
          <a:ext cx="725812" cy="5047488"/>
        </a:xfrm>
        <a:prstGeom prst="round2SameRect">
          <a:avLst/>
        </a:prstGeom>
        <a:solidFill>
          <a:srgbClr val="D4B252">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ctr" defTabSz="889000">
            <a:lnSpc>
              <a:spcPct val="90000"/>
            </a:lnSpc>
            <a:spcBef>
              <a:spcPct val="0"/>
            </a:spcBef>
            <a:spcAft>
              <a:spcPct val="15000"/>
            </a:spcAft>
            <a:buNone/>
          </a:pPr>
          <a:r>
            <a:rPr lang="en-US" sz="2000" kern="1200" dirty="0"/>
            <a:t>Vesting without meeting goals.</a:t>
          </a:r>
        </a:p>
      </dsp:txBody>
      <dsp:txXfrm rot="-5400000">
        <a:off x="2839212" y="2033491"/>
        <a:ext cx="5012057" cy="654950"/>
      </dsp:txXfrm>
    </dsp:sp>
    <dsp:sp modelId="{757180D2-D890-F342-BEF4-D7D31F5697DE}">
      <dsp:nvSpPr>
        <dsp:cNvPr id="0" name=""/>
        <dsp:cNvSpPr/>
      </dsp:nvSpPr>
      <dsp:spPr>
        <a:xfrm>
          <a:off x="0" y="1907333"/>
          <a:ext cx="2839212" cy="907265"/>
        </a:xfrm>
        <a:prstGeom prst="roundRect">
          <a:avLst/>
        </a:prstGeom>
        <a:solidFill>
          <a:srgbClr val="3649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err="1"/>
            <a:t>Transdigm</a:t>
          </a:r>
          <a:endParaRPr lang="en-US" sz="1900" kern="1200" dirty="0"/>
        </a:p>
        <a:p>
          <a:pPr marL="0" lvl="0" indent="0" algn="ctr" defTabSz="844550">
            <a:lnSpc>
              <a:spcPct val="90000"/>
            </a:lnSpc>
            <a:spcBef>
              <a:spcPct val="0"/>
            </a:spcBef>
            <a:spcAft>
              <a:spcPct val="35000"/>
            </a:spcAft>
            <a:buNone/>
          </a:pPr>
          <a:r>
            <a:rPr lang="en-US" sz="1900" kern="1200" dirty="0"/>
            <a:t>57% against</a:t>
          </a:r>
        </a:p>
      </dsp:txBody>
      <dsp:txXfrm>
        <a:off x="44289" y="1951622"/>
        <a:ext cx="2750634" cy="818687"/>
      </dsp:txXfrm>
    </dsp:sp>
    <dsp:sp modelId="{7CE34243-2A31-6947-9B0F-AF5C97DFAE4D}">
      <dsp:nvSpPr>
        <dsp:cNvPr id="0" name=""/>
        <dsp:cNvSpPr/>
      </dsp:nvSpPr>
      <dsp:spPr>
        <a:xfrm rot="5400000">
          <a:off x="5000049" y="1764319"/>
          <a:ext cx="725812" cy="5047488"/>
        </a:xfrm>
        <a:prstGeom prst="round2SameRect">
          <a:avLst/>
        </a:prstGeom>
        <a:solidFill>
          <a:srgbClr val="D4B252">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ctr" defTabSz="889000">
            <a:lnSpc>
              <a:spcPct val="90000"/>
            </a:lnSpc>
            <a:spcBef>
              <a:spcPct val="0"/>
            </a:spcBef>
            <a:spcAft>
              <a:spcPct val="15000"/>
            </a:spcAft>
            <a:buNone/>
          </a:pPr>
          <a:r>
            <a:rPr lang="en-US" sz="2000" kern="1200" dirty="0"/>
            <a:t>Extended timing on award.</a:t>
          </a:r>
        </a:p>
      </dsp:txBody>
      <dsp:txXfrm rot="-5400000">
        <a:off x="2839212" y="3960588"/>
        <a:ext cx="5012057" cy="654950"/>
      </dsp:txXfrm>
    </dsp:sp>
    <dsp:sp modelId="{7F81A759-53B3-BF43-9AB1-5D3978491AD5}">
      <dsp:nvSpPr>
        <dsp:cNvPr id="0" name=""/>
        <dsp:cNvSpPr/>
      </dsp:nvSpPr>
      <dsp:spPr>
        <a:xfrm>
          <a:off x="0" y="3801059"/>
          <a:ext cx="2839212" cy="907265"/>
        </a:xfrm>
        <a:prstGeom prst="roundRect">
          <a:avLst/>
        </a:prstGeom>
        <a:solidFill>
          <a:srgbClr val="3649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Sealed Air</a:t>
          </a:r>
        </a:p>
        <a:p>
          <a:pPr marL="0" lvl="0" indent="0" algn="ctr" defTabSz="844550">
            <a:lnSpc>
              <a:spcPct val="90000"/>
            </a:lnSpc>
            <a:spcBef>
              <a:spcPct val="0"/>
            </a:spcBef>
            <a:spcAft>
              <a:spcPct val="35000"/>
            </a:spcAft>
            <a:buNone/>
          </a:pPr>
          <a:r>
            <a:rPr lang="en-US" sz="1900" kern="1200" dirty="0"/>
            <a:t>45% against</a:t>
          </a:r>
        </a:p>
      </dsp:txBody>
      <dsp:txXfrm>
        <a:off x="44289" y="3845348"/>
        <a:ext cx="2750634" cy="818687"/>
      </dsp:txXfrm>
    </dsp:sp>
    <dsp:sp modelId="{18687889-56DC-A94B-A960-BD9F544BCB6A}">
      <dsp:nvSpPr>
        <dsp:cNvPr id="0" name=""/>
        <dsp:cNvSpPr/>
      </dsp:nvSpPr>
      <dsp:spPr>
        <a:xfrm rot="5400000">
          <a:off x="5000049" y="-1046171"/>
          <a:ext cx="725812" cy="5047488"/>
        </a:xfrm>
        <a:prstGeom prst="round2SameRect">
          <a:avLst/>
        </a:prstGeom>
        <a:solidFill>
          <a:srgbClr val="D4B252">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ctr" defTabSz="889000">
            <a:lnSpc>
              <a:spcPct val="90000"/>
            </a:lnSpc>
            <a:spcBef>
              <a:spcPct val="0"/>
            </a:spcBef>
            <a:spcAft>
              <a:spcPct val="15000"/>
            </a:spcAft>
            <a:buNone/>
          </a:pPr>
          <a:r>
            <a:rPr lang="en-US" sz="2000" kern="1200" dirty="0"/>
            <a:t>Used COVID-19 as an excuse to replace an award with one with lower metrics.</a:t>
          </a:r>
        </a:p>
      </dsp:txBody>
      <dsp:txXfrm rot="-5400000">
        <a:off x="2839212" y="1150097"/>
        <a:ext cx="5012057" cy="654950"/>
      </dsp:txXfrm>
    </dsp:sp>
    <dsp:sp modelId="{E81D3394-66A2-8045-9F29-E1F2C54AC551}">
      <dsp:nvSpPr>
        <dsp:cNvPr id="0" name=""/>
        <dsp:cNvSpPr/>
      </dsp:nvSpPr>
      <dsp:spPr>
        <a:xfrm>
          <a:off x="0" y="1002644"/>
          <a:ext cx="2839212" cy="907265"/>
        </a:xfrm>
        <a:prstGeom prst="roundRect">
          <a:avLst/>
        </a:prstGeom>
        <a:solidFill>
          <a:srgbClr val="3649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General Electric</a:t>
          </a:r>
        </a:p>
        <a:p>
          <a:pPr marL="0" lvl="0" indent="0" algn="ctr" defTabSz="844550">
            <a:lnSpc>
              <a:spcPct val="90000"/>
            </a:lnSpc>
            <a:spcBef>
              <a:spcPct val="0"/>
            </a:spcBef>
            <a:spcAft>
              <a:spcPct val="35000"/>
            </a:spcAft>
            <a:buNone/>
          </a:pPr>
          <a:r>
            <a:rPr lang="en-US" sz="1900" kern="1200" dirty="0"/>
            <a:t>62% against</a:t>
          </a:r>
        </a:p>
      </dsp:txBody>
      <dsp:txXfrm>
        <a:off x="44289" y="1046933"/>
        <a:ext cx="2750634" cy="81868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ADC458-5639-4710-B3EF-9C57BEC253F9}" type="datetimeFigureOut">
              <a:rPr lang="en-US" smtClean="0"/>
              <a:t>2/24/2022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FA6BFE-2009-4926-ACEF-85E3D7CA9B5A}" type="slidenum">
              <a:rPr lang="en-US" smtClean="0"/>
              <a:t>‹#›</a:t>
            </a:fld>
            <a:endParaRPr lang="en-US"/>
          </a:p>
        </p:txBody>
      </p:sp>
    </p:spTree>
    <p:extLst>
      <p:ext uri="{BB962C8B-B14F-4D97-AF65-F5344CB8AC3E}">
        <p14:creationId xmlns:p14="http://schemas.microsoft.com/office/powerpoint/2010/main" val="3629137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84620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smtClean="0"/>
              <a:t>2/24/2022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12926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smtClean="0"/>
              <a:t>2/24/2022</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64333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47117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1027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27707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94073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04206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3B137D6-EBC7-A748-8327-F82A82D9A994}"/>
              </a:ext>
            </a:extLst>
          </p:cNvPr>
          <p:cNvSpPr/>
          <p:nvPr userDrawn="1"/>
        </p:nvSpPr>
        <p:spPr>
          <a:xfrm>
            <a:off x="5695122" y="6211957"/>
            <a:ext cx="3448878" cy="646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2443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01640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15644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pic>
        <p:nvPicPr>
          <p:cNvPr id="8" name="Google Shape;90;p13">
            <a:extLst>
              <a:ext uri="{FF2B5EF4-FFF2-40B4-BE49-F238E27FC236}">
                <a16:creationId xmlns:a16="http://schemas.microsoft.com/office/drawing/2014/main" id="{2469C69E-85AC-D546-A638-974074BA8ECE}"/>
              </a:ext>
            </a:extLst>
          </p:cNvPr>
          <p:cNvPicPr preferRelativeResize="0"/>
          <p:nvPr userDrawn="1"/>
        </p:nvPicPr>
        <p:blipFill>
          <a:blip r:embed="rId13"/>
          <a:srcRect/>
          <a:stretch/>
        </p:blipFill>
        <p:spPr>
          <a:xfrm>
            <a:off x="6895915" y="6340476"/>
            <a:ext cx="1291828" cy="381000"/>
          </a:xfrm>
          <a:prstGeom prst="rect">
            <a:avLst/>
          </a:prstGeom>
          <a:noFill/>
          <a:ln>
            <a:noFill/>
          </a:ln>
        </p:spPr>
      </p:pic>
    </p:spTree>
    <p:extLst>
      <p:ext uri="{BB962C8B-B14F-4D97-AF65-F5344CB8AC3E}">
        <p14:creationId xmlns:p14="http://schemas.microsoft.com/office/powerpoint/2010/main" val="19509968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hyperlink" Target="https://www.asyousow.org/ceo-pay-report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asyousow.org/ceo-pay-reports"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6.wdp"/><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about:blank" TargetMode="Externa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about:blank"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asyousow.org/ceo-pay-reports"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6.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90;p13">
            <a:extLst>
              <a:ext uri="{FF2B5EF4-FFF2-40B4-BE49-F238E27FC236}">
                <a16:creationId xmlns:a16="http://schemas.microsoft.com/office/drawing/2014/main" id="{1446094C-B770-B345-A02E-7068FB1CBBB9}"/>
              </a:ext>
            </a:extLst>
          </p:cNvPr>
          <p:cNvPicPr preferRelativeResize="0"/>
          <p:nvPr/>
        </p:nvPicPr>
        <p:blipFill>
          <a:blip r:embed="rId2"/>
          <a:srcRect/>
          <a:stretch/>
        </p:blipFill>
        <p:spPr>
          <a:xfrm>
            <a:off x="6820432" y="753549"/>
            <a:ext cx="1801375" cy="531281"/>
          </a:xfrm>
          <a:prstGeom prst="rect">
            <a:avLst/>
          </a:prstGeom>
          <a:noFill/>
          <a:ln>
            <a:noFill/>
          </a:ln>
        </p:spPr>
      </p:pic>
      <p:sp>
        <p:nvSpPr>
          <p:cNvPr id="9" name="Google Shape;91;p13">
            <a:extLst>
              <a:ext uri="{FF2B5EF4-FFF2-40B4-BE49-F238E27FC236}">
                <a16:creationId xmlns:a16="http://schemas.microsoft.com/office/drawing/2014/main" id="{15A549AF-E0CE-944E-BDE7-195648C61FAF}"/>
              </a:ext>
            </a:extLst>
          </p:cNvPr>
          <p:cNvSpPr/>
          <p:nvPr/>
        </p:nvSpPr>
        <p:spPr>
          <a:xfrm>
            <a:off x="5049714" y="1524824"/>
            <a:ext cx="3713286" cy="1599376"/>
          </a:xfrm>
          <a:prstGeom prst="roundRect">
            <a:avLst>
              <a:gd name="adj" fmla="val 16667"/>
            </a:avLst>
          </a:prstGeom>
          <a:solidFill>
            <a:srgbClr val="AE4B3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10" name="Google Shape;92;p13">
            <a:extLst>
              <a:ext uri="{FF2B5EF4-FFF2-40B4-BE49-F238E27FC236}">
                <a16:creationId xmlns:a16="http://schemas.microsoft.com/office/drawing/2014/main" id="{94A09D84-6408-2F4F-AFE3-39BF27A3E42D}"/>
              </a:ext>
            </a:extLst>
          </p:cNvPr>
          <p:cNvSpPr txBox="1"/>
          <p:nvPr/>
        </p:nvSpPr>
        <p:spPr>
          <a:xfrm>
            <a:off x="5049715" y="1532586"/>
            <a:ext cx="3541434" cy="1078218"/>
          </a:xfrm>
          <a:prstGeom prst="rect">
            <a:avLst/>
          </a:prstGeom>
          <a:noFill/>
          <a:ln>
            <a:noFill/>
          </a:ln>
        </p:spPr>
        <p:txBody>
          <a:bodyPr spcFirstLastPara="1" wrap="square" lIns="91425" tIns="45700" rIns="91425" bIns="45700" anchor="t" anchorCtr="0">
            <a:noAutofit/>
          </a:bodyPr>
          <a:lstStyle/>
          <a:p>
            <a:pPr marL="0" marR="0" lvl="0" indent="0" algn="r" rtl="0">
              <a:lnSpc>
                <a:spcPct val="115000"/>
              </a:lnSpc>
              <a:spcBef>
                <a:spcPts val="0"/>
              </a:spcBef>
              <a:spcAft>
                <a:spcPts val="0"/>
              </a:spcAft>
              <a:buNone/>
            </a:pPr>
            <a:r>
              <a:rPr lang="en-US" sz="4000" b="1" dirty="0">
                <a:solidFill>
                  <a:srgbClr val="FFFFFF"/>
                </a:solidFill>
                <a:latin typeface="Calibri"/>
                <a:ea typeface="Calibri"/>
                <a:cs typeface="Calibri"/>
                <a:sym typeface="Calibri"/>
              </a:rPr>
              <a:t>The 100 Most Overpaid CEOs</a:t>
            </a:r>
            <a:endParaRPr sz="1200" b="1" dirty="0">
              <a:solidFill>
                <a:schemeClr val="dk1"/>
              </a:solidFill>
              <a:latin typeface="Calibri"/>
              <a:ea typeface="Calibri"/>
              <a:cs typeface="Calibri"/>
              <a:sym typeface="Calibri"/>
            </a:endParaRPr>
          </a:p>
        </p:txBody>
      </p:sp>
      <p:sp>
        <p:nvSpPr>
          <p:cNvPr id="11" name="Google Shape;93;p13">
            <a:extLst>
              <a:ext uri="{FF2B5EF4-FFF2-40B4-BE49-F238E27FC236}">
                <a16:creationId xmlns:a16="http://schemas.microsoft.com/office/drawing/2014/main" id="{9708BBAE-4E90-9F43-B241-188BFD56EF6B}"/>
              </a:ext>
            </a:extLst>
          </p:cNvPr>
          <p:cNvSpPr txBox="1"/>
          <p:nvPr/>
        </p:nvSpPr>
        <p:spPr>
          <a:xfrm>
            <a:off x="5243177" y="3398222"/>
            <a:ext cx="3347972" cy="1427778"/>
          </a:xfrm>
          <a:prstGeom prst="rect">
            <a:avLst/>
          </a:prstGeom>
          <a:noFill/>
          <a:ln>
            <a:noFill/>
          </a:ln>
        </p:spPr>
        <p:txBody>
          <a:bodyPr spcFirstLastPara="1" wrap="square" lIns="91425" tIns="45700" rIns="91425" bIns="45700" anchor="t" anchorCtr="0">
            <a:noAutofit/>
          </a:bodyPr>
          <a:lstStyle/>
          <a:p>
            <a:pPr marL="0" marR="0" lvl="0" indent="0" algn="r" rtl="0">
              <a:lnSpc>
                <a:spcPct val="115000"/>
              </a:lnSpc>
              <a:spcBef>
                <a:spcPts val="0"/>
              </a:spcBef>
              <a:spcAft>
                <a:spcPts val="0"/>
              </a:spcAft>
              <a:buNone/>
            </a:pPr>
            <a:r>
              <a:rPr lang="en-US" sz="1600" b="1" dirty="0">
                <a:solidFill>
                  <a:schemeClr val="dk1"/>
                </a:solidFill>
                <a:latin typeface="Calibri"/>
                <a:ea typeface="Calibri"/>
                <a:cs typeface="Calibri"/>
                <a:sym typeface="Calibri"/>
              </a:rPr>
              <a:t>Report authors</a:t>
            </a:r>
            <a:endParaRPr sz="2400" b="1" dirty="0">
              <a:solidFill>
                <a:schemeClr val="dk1"/>
              </a:solidFill>
              <a:latin typeface="Calibri"/>
              <a:ea typeface="Calibri"/>
              <a:cs typeface="Calibri"/>
              <a:sym typeface="Calibri"/>
            </a:endParaRPr>
          </a:p>
          <a:p>
            <a:pPr marL="0" marR="0" lvl="0" indent="0" algn="r" rtl="0">
              <a:lnSpc>
                <a:spcPct val="115000"/>
              </a:lnSpc>
              <a:spcBef>
                <a:spcPts val="1000"/>
              </a:spcBef>
              <a:spcAft>
                <a:spcPts val="0"/>
              </a:spcAft>
              <a:buNone/>
            </a:pPr>
            <a:r>
              <a:rPr lang="en-US" sz="2400" b="1" dirty="0">
                <a:solidFill>
                  <a:schemeClr val="dk1"/>
                </a:solidFill>
                <a:latin typeface="Calibri"/>
                <a:ea typeface="Calibri"/>
                <a:cs typeface="Calibri"/>
                <a:sym typeface="Calibri"/>
              </a:rPr>
              <a:t>Rosanna Landis Weaver</a:t>
            </a:r>
          </a:p>
          <a:p>
            <a:pPr marL="0" marR="0" lvl="0" indent="0" algn="r" rtl="0">
              <a:lnSpc>
                <a:spcPct val="115000"/>
              </a:lnSpc>
              <a:spcBef>
                <a:spcPts val="1000"/>
              </a:spcBef>
              <a:spcAft>
                <a:spcPts val="0"/>
              </a:spcAft>
              <a:buNone/>
            </a:pPr>
            <a:r>
              <a:rPr lang="en-US" sz="2400" b="1" dirty="0">
                <a:solidFill>
                  <a:schemeClr val="dk1"/>
                </a:solidFill>
                <a:latin typeface="Calibri"/>
                <a:ea typeface="Calibri"/>
                <a:cs typeface="Calibri"/>
                <a:sym typeface="Calibri"/>
              </a:rPr>
              <a:t>Melissa Walton</a:t>
            </a:r>
          </a:p>
          <a:p>
            <a:pPr marL="0" marR="0" lvl="0" indent="0" algn="r" rtl="0">
              <a:lnSpc>
                <a:spcPct val="115000"/>
              </a:lnSpc>
              <a:spcBef>
                <a:spcPts val="1000"/>
              </a:spcBef>
              <a:spcAft>
                <a:spcPts val="0"/>
              </a:spcAft>
              <a:buNone/>
            </a:pPr>
            <a:endParaRPr sz="900" dirty="0">
              <a:solidFill>
                <a:schemeClr val="dk1"/>
              </a:solidFill>
              <a:latin typeface="Georgia"/>
              <a:ea typeface="Georgia"/>
              <a:cs typeface="Georgia"/>
              <a:sym typeface="Georgia"/>
            </a:endParaRPr>
          </a:p>
        </p:txBody>
      </p:sp>
      <p:pic>
        <p:nvPicPr>
          <p:cNvPr id="12" name="Google Shape;95;p13">
            <a:extLst>
              <a:ext uri="{FF2B5EF4-FFF2-40B4-BE49-F238E27FC236}">
                <a16:creationId xmlns:a16="http://schemas.microsoft.com/office/drawing/2014/main" id="{1D8EB5EB-3F3C-644D-811D-0D2E63964EBB}"/>
              </a:ext>
            </a:extLst>
          </p:cNvPr>
          <p:cNvPicPr preferRelativeResize="0"/>
          <p:nvPr/>
        </p:nvPicPr>
        <p:blipFill>
          <a:blip r:embed="rId3"/>
          <a:srcRect/>
          <a:stretch/>
        </p:blipFill>
        <p:spPr>
          <a:xfrm>
            <a:off x="247306" y="783901"/>
            <a:ext cx="4324684" cy="5596649"/>
          </a:xfrm>
          <a:prstGeom prst="rect">
            <a:avLst/>
          </a:prstGeom>
          <a:noFill/>
          <a:ln>
            <a:noFill/>
          </a:ln>
        </p:spPr>
      </p:pic>
      <p:sp>
        <p:nvSpPr>
          <p:cNvPr id="13" name="TextBox 12">
            <a:extLst>
              <a:ext uri="{FF2B5EF4-FFF2-40B4-BE49-F238E27FC236}">
                <a16:creationId xmlns:a16="http://schemas.microsoft.com/office/drawing/2014/main" id="{DA76D232-5B15-F64F-A4F9-508B466214D7}"/>
              </a:ext>
            </a:extLst>
          </p:cNvPr>
          <p:cNvSpPr txBox="1"/>
          <p:nvPr/>
        </p:nvSpPr>
        <p:spPr>
          <a:xfrm>
            <a:off x="4733365" y="5018722"/>
            <a:ext cx="4410635" cy="677108"/>
          </a:xfrm>
          <a:prstGeom prst="rect">
            <a:avLst/>
          </a:prstGeom>
          <a:noFill/>
        </p:spPr>
        <p:txBody>
          <a:bodyPr wrap="square" rtlCol="0">
            <a:spAutoFit/>
          </a:bodyPr>
          <a:lstStyle/>
          <a:p>
            <a:r>
              <a:rPr lang="en-US" sz="2000" b="1" dirty="0"/>
              <a:t>Download the report at: </a:t>
            </a:r>
          </a:p>
          <a:p>
            <a:r>
              <a:rPr lang="en-US" b="1" dirty="0">
                <a:hlinkClick r:id="rId4"/>
              </a:rPr>
              <a:t>https://www.asyousow.org/ceo-pay-reports</a:t>
            </a:r>
            <a:endParaRPr lang="en-US" b="1" dirty="0"/>
          </a:p>
        </p:txBody>
      </p:sp>
    </p:spTree>
    <p:extLst>
      <p:ext uri="{BB962C8B-B14F-4D97-AF65-F5344CB8AC3E}">
        <p14:creationId xmlns:p14="http://schemas.microsoft.com/office/powerpoint/2010/main" val="3305350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able&#10;&#10;Description automatically generated">
            <a:extLst>
              <a:ext uri="{FF2B5EF4-FFF2-40B4-BE49-F238E27FC236}">
                <a16:creationId xmlns:a16="http://schemas.microsoft.com/office/drawing/2014/main" id="{DB462D8B-6DFC-664D-9E36-FEFA21FF0861}"/>
              </a:ext>
            </a:extLst>
          </p:cNvPr>
          <p:cNvPicPr>
            <a:picLocks noChangeAspect="1"/>
          </p:cNvPicPr>
          <p:nvPr/>
        </p:nvPicPr>
        <p:blipFill>
          <a:blip r:embed="rId2"/>
          <a:stretch>
            <a:fillRect/>
          </a:stretch>
        </p:blipFill>
        <p:spPr>
          <a:xfrm>
            <a:off x="110176" y="1282743"/>
            <a:ext cx="8923648" cy="4292514"/>
          </a:xfrm>
          <a:prstGeom prst="rect">
            <a:avLst/>
          </a:prstGeom>
        </p:spPr>
      </p:pic>
    </p:spTree>
    <p:extLst>
      <p:ext uri="{BB962C8B-B14F-4D97-AF65-F5344CB8AC3E}">
        <p14:creationId xmlns:p14="http://schemas.microsoft.com/office/powerpoint/2010/main" val="985309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10;&#10;Description automatically generated">
            <a:extLst>
              <a:ext uri="{FF2B5EF4-FFF2-40B4-BE49-F238E27FC236}">
                <a16:creationId xmlns:a16="http://schemas.microsoft.com/office/drawing/2014/main" id="{959314C1-4EC7-2F49-8D43-5DE691CB382E}"/>
              </a:ext>
            </a:extLst>
          </p:cNvPr>
          <p:cNvPicPr>
            <a:picLocks noChangeAspect="1"/>
          </p:cNvPicPr>
          <p:nvPr/>
        </p:nvPicPr>
        <p:blipFill>
          <a:blip r:embed="rId2"/>
          <a:stretch>
            <a:fillRect/>
          </a:stretch>
        </p:blipFill>
        <p:spPr>
          <a:xfrm>
            <a:off x="351121" y="1237910"/>
            <a:ext cx="8441758" cy="4060712"/>
          </a:xfrm>
          <a:prstGeom prst="rect">
            <a:avLst/>
          </a:prstGeom>
        </p:spPr>
      </p:pic>
    </p:spTree>
    <p:extLst>
      <p:ext uri="{BB962C8B-B14F-4D97-AF65-F5344CB8AC3E}">
        <p14:creationId xmlns:p14="http://schemas.microsoft.com/office/powerpoint/2010/main" val="1930547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B4A7972B-46D0-5E42-8150-751A3EFC0DA3}"/>
              </a:ext>
            </a:extLst>
          </p:cNvPr>
          <p:cNvPicPr>
            <a:picLocks noChangeAspect="1"/>
          </p:cNvPicPr>
          <p:nvPr/>
        </p:nvPicPr>
        <p:blipFill>
          <a:blip r:embed="rId2"/>
          <a:stretch>
            <a:fillRect/>
          </a:stretch>
        </p:blipFill>
        <p:spPr>
          <a:xfrm>
            <a:off x="163285" y="1165597"/>
            <a:ext cx="8817429" cy="4526805"/>
          </a:xfrm>
          <a:prstGeom prst="rect">
            <a:avLst/>
          </a:prstGeom>
        </p:spPr>
      </p:pic>
    </p:spTree>
    <p:extLst>
      <p:ext uri="{BB962C8B-B14F-4D97-AF65-F5344CB8AC3E}">
        <p14:creationId xmlns:p14="http://schemas.microsoft.com/office/powerpoint/2010/main" val="2164877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bar chart&#10;&#10;Description automatically generated">
            <a:extLst>
              <a:ext uri="{FF2B5EF4-FFF2-40B4-BE49-F238E27FC236}">
                <a16:creationId xmlns:a16="http://schemas.microsoft.com/office/drawing/2014/main" id="{F6E9ACF8-BEE6-2D4D-82B9-59D030608DBA}"/>
              </a:ext>
            </a:extLst>
          </p:cNvPr>
          <p:cNvPicPr>
            <a:picLocks noChangeAspect="1"/>
          </p:cNvPicPr>
          <p:nvPr/>
        </p:nvPicPr>
        <p:blipFill>
          <a:blip r:embed="rId2"/>
          <a:stretch>
            <a:fillRect/>
          </a:stretch>
        </p:blipFill>
        <p:spPr>
          <a:xfrm>
            <a:off x="134710" y="1150927"/>
            <a:ext cx="8874579" cy="4556145"/>
          </a:xfrm>
          <a:prstGeom prst="rect">
            <a:avLst/>
          </a:prstGeom>
        </p:spPr>
      </p:pic>
    </p:spTree>
    <p:extLst>
      <p:ext uri="{BB962C8B-B14F-4D97-AF65-F5344CB8AC3E}">
        <p14:creationId xmlns:p14="http://schemas.microsoft.com/office/powerpoint/2010/main" val="4132224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1D5168C3-99DD-2243-8B8C-9E17CDF9C8D4}"/>
              </a:ext>
            </a:extLst>
          </p:cNvPr>
          <p:cNvPicPr>
            <a:picLocks noChangeAspect="1"/>
          </p:cNvPicPr>
          <p:nvPr/>
        </p:nvPicPr>
        <p:blipFill>
          <a:blip r:embed="rId2"/>
          <a:stretch>
            <a:fillRect/>
          </a:stretch>
        </p:blipFill>
        <p:spPr>
          <a:xfrm>
            <a:off x="244928" y="1439320"/>
            <a:ext cx="8654143" cy="3979360"/>
          </a:xfrm>
          <a:prstGeom prst="rect">
            <a:avLst/>
          </a:prstGeom>
        </p:spPr>
      </p:pic>
    </p:spTree>
    <p:extLst>
      <p:ext uri="{BB962C8B-B14F-4D97-AF65-F5344CB8AC3E}">
        <p14:creationId xmlns:p14="http://schemas.microsoft.com/office/powerpoint/2010/main" val="916162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 bar chart&#10;&#10;Description automatically generated">
            <a:extLst>
              <a:ext uri="{FF2B5EF4-FFF2-40B4-BE49-F238E27FC236}">
                <a16:creationId xmlns:a16="http://schemas.microsoft.com/office/drawing/2014/main" id="{C57113C1-1EE5-B24C-AC3E-4F672E35336A}"/>
              </a:ext>
            </a:extLst>
          </p:cNvPr>
          <p:cNvPicPr>
            <a:picLocks noGrp="1" noChangeAspect="1"/>
          </p:cNvPicPr>
          <p:nvPr>
            <p:ph idx="1"/>
          </p:nvPr>
        </p:nvPicPr>
        <p:blipFill>
          <a:blip r:embed="rId2"/>
          <a:stretch>
            <a:fillRect/>
          </a:stretch>
        </p:blipFill>
        <p:spPr>
          <a:xfrm>
            <a:off x="628650" y="1721389"/>
            <a:ext cx="7886700" cy="3415222"/>
          </a:xfrm>
        </p:spPr>
      </p:pic>
    </p:spTree>
    <p:extLst>
      <p:ext uri="{BB962C8B-B14F-4D97-AF65-F5344CB8AC3E}">
        <p14:creationId xmlns:p14="http://schemas.microsoft.com/office/powerpoint/2010/main" val="1672457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 line chart&#10;&#10;Description automatically generated">
            <a:extLst>
              <a:ext uri="{FF2B5EF4-FFF2-40B4-BE49-F238E27FC236}">
                <a16:creationId xmlns:a16="http://schemas.microsoft.com/office/drawing/2014/main" id="{F6BF4212-4B6B-104F-BE2D-2E67149261F3}"/>
              </a:ext>
            </a:extLst>
          </p:cNvPr>
          <p:cNvPicPr>
            <a:picLocks noGrp="1" noChangeAspect="1"/>
          </p:cNvPicPr>
          <p:nvPr>
            <p:ph idx="1"/>
          </p:nvPr>
        </p:nvPicPr>
        <p:blipFill>
          <a:blip r:embed="rId2"/>
          <a:stretch>
            <a:fillRect/>
          </a:stretch>
        </p:blipFill>
        <p:spPr>
          <a:xfrm>
            <a:off x="628650" y="1721389"/>
            <a:ext cx="7886700" cy="3415222"/>
          </a:xfrm>
        </p:spPr>
      </p:pic>
    </p:spTree>
    <p:extLst>
      <p:ext uri="{BB962C8B-B14F-4D97-AF65-F5344CB8AC3E}">
        <p14:creationId xmlns:p14="http://schemas.microsoft.com/office/powerpoint/2010/main" val="2870545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6045A-5410-6A45-B886-A58F396C2125}"/>
              </a:ext>
            </a:extLst>
          </p:cNvPr>
          <p:cNvSpPr>
            <a:spLocks noGrp="1"/>
          </p:cNvSpPr>
          <p:nvPr>
            <p:ph type="title"/>
          </p:nvPr>
        </p:nvSpPr>
        <p:spPr/>
        <p:txBody>
          <a:bodyPr>
            <a:normAutofit fontScale="90000"/>
          </a:bodyPr>
          <a:lstStyle/>
          <a:p>
            <a:pPr algn="ctr"/>
            <a:r>
              <a:rPr lang="en-US" dirty="0">
                <a:solidFill>
                  <a:srgbClr val="AE4B38"/>
                </a:solidFill>
              </a:rPr>
              <a:t>COVID-19</a:t>
            </a:r>
            <a:br>
              <a:rPr lang="en-US" dirty="0">
                <a:solidFill>
                  <a:srgbClr val="AE4B38"/>
                </a:solidFill>
              </a:rPr>
            </a:br>
            <a:r>
              <a:rPr lang="en-US" sz="2200" dirty="0">
                <a:solidFill>
                  <a:srgbClr val="AE4B38"/>
                </a:solidFill>
              </a:rPr>
              <a:t>COVID-19 highlighted how too many boards and CEOs treated performance pay as an entitlement. Most shareholders said NO.</a:t>
            </a:r>
            <a:br>
              <a:rPr lang="en-US" sz="2200" dirty="0">
                <a:solidFill>
                  <a:srgbClr val="AE4B38"/>
                </a:solidFill>
              </a:rPr>
            </a:br>
            <a:endParaRPr lang="en-US" sz="2200" dirty="0">
              <a:solidFill>
                <a:srgbClr val="AE4B38"/>
              </a:solidFill>
            </a:endParaRPr>
          </a:p>
        </p:txBody>
      </p:sp>
      <p:graphicFrame>
        <p:nvGraphicFramePr>
          <p:cNvPr id="4" name="Content Placeholder 3">
            <a:extLst>
              <a:ext uri="{FF2B5EF4-FFF2-40B4-BE49-F238E27FC236}">
                <a16:creationId xmlns:a16="http://schemas.microsoft.com/office/drawing/2014/main" id="{7CF9F409-FBE5-6D4D-A551-5CC8F3BE58F9}"/>
              </a:ext>
            </a:extLst>
          </p:cNvPr>
          <p:cNvGraphicFramePr>
            <a:graphicFrameLocks noGrp="1"/>
          </p:cNvGraphicFramePr>
          <p:nvPr>
            <p:ph idx="1"/>
            <p:extLst>
              <p:ext uri="{D42A27DB-BD31-4B8C-83A1-F6EECF244321}">
                <p14:modId xmlns:p14="http://schemas.microsoft.com/office/powerpoint/2010/main" val="3391430398"/>
              </p:ext>
            </p:extLst>
          </p:nvPr>
        </p:nvGraphicFramePr>
        <p:xfrm>
          <a:off x="628650" y="1588520"/>
          <a:ext cx="7886700" cy="47219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9860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4CA00-B4E0-7C4F-B6CD-E09FB68041CA}"/>
              </a:ext>
            </a:extLst>
          </p:cNvPr>
          <p:cNvSpPr>
            <a:spLocks noGrp="1"/>
          </p:cNvSpPr>
          <p:nvPr>
            <p:ph type="title"/>
          </p:nvPr>
        </p:nvSpPr>
        <p:spPr/>
        <p:txBody>
          <a:bodyPr/>
          <a:lstStyle/>
          <a:p>
            <a:pPr algn="ctr"/>
            <a:r>
              <a:rPr lang="en-US" b="1" dirty="0">
                <a:solidFill>
                  <a:srgbClr val="AE4B38"/>
                </a:solidFill>
              </a:rPr>
              <a:t>R. Paul Herman</a:t>
            </a:r>
          </a:p>
        </p:txBody>
      </p:sp>
      <p:sp>
        <p:nvSpPr>
          <p:cNvPr id="3" name="Google Shape;136;p18">
            <a:extLst>
              <a:ext uri="{FF2B5EF4-FFF2-40B4-BE49-F238E27FC236}">
                <a16:creationId xmlns:a16="http://schemas.microsoft.com/office/drawing/2014/main" id="{35BE6724-FA4A-A74E-B115-B83F80CC09EB}"/>
              </a:ext>
            </a:extLst>
          </p:cNvPr>
          <p:cNvSpPr txBox="1"/>
          <p:nvPr/>
        </p:nvSpPr>
        <p:spPr>
          <a:xfrm>
            <a:off x="5105399" y="4191000"/>
            <a:ext cx="2792100" cy="1846800"/>
          </a:xfrm>
          <a:prstGeom prst="rect">
            <a:avLst/>
          </a:prstGeom>
          <a:noFill/>
          <a:ln>
            <a:noFill/>
          </a:ln>
        </p:spPr>
        <p:txBody>
          <a:bodyPr spcFirstLastPara="1" wrap="square" lIns="91425" tIns="45700" rIns="91425" bIns="45700" anchor="t" anchorCtr="0">
            <a:noAutofit/>
          </a:bodyPr>
          <a:lstStyle/>
          <a:p>
            <a:pPr lvl="0" algn="ctr">
              <a:buClr>
                <a:schemeClr val="dk1"/>
              </a:buClr>
            </a:pPr>
            <a:r>
              <a:rPr lang="en-US" sz="1600" b="1" dirty="0">
                <a:solidFill>
                  <a:schemeClr val="dk1"/>
                </a:solidFill>
                <a:latin typeface="Calibri"/>
                <a:ea typeface="Calibri"/>
                <a:cs typeface="Calibri"/>
                <a:sym typeface="Calibri"/>
              </a:rPr>
              <a:t>CEO, HIP Investor</a:t>
            </a:r>
          </a:p>
          <a:p>
            <a:pPr lvl="0" algn="ctr">
              <a:buClr>
                <a:schemeClr val="dk1"/>
              </a:buClr>
            </a:pPr>
            <a:r>
              <a:rPr lang="en-US" sz="1600" b="1" dirty="0">
                <a:solidFill>
                  <a:schemeClr val="dk1"/>
                </a:solidFill>
                <a:latin typeface="Calibri"/>
                <a:ea typeface="Calibri"/>
                <a:cs typeface="Calibri"/>
                <a:sym typeface="Calibri"/>
              </a:rPr>
              <a:t>Ratings + </a:t>
            </a:r>
            <a:r>
              <a:rPr lang="en-US" sz="1600" b="1" dirty="0">
                <a:solidFill>
                  <a:schemeClr val="dk1"/>
                </a:solidFill>
                <a:ea typeface="Calibri"/>
                <a:cs typeface="Calibri"/>
                <a:sym typeface="Calibri"/>
              </a:rPr>
              <a:t>Portfolios;</a:t>
            </a:r>
            <a:br>
              <a:rPr lang="en-US" sz="1600" b="1" dirty="0">
                <a:solidFill>
                  <a:schemeClr val="dk1"/>
                </a:solidFill>
                <a:ea typeface="Calibri"/>
                <a:cs typeface="Calibri"/>
                <a:sym typeface="Calibri"/>
              </a:rPr>
            </a:br>
            <a:endParaRPr lang="en-US" sz="1600" b="1" dirty="0">
              <a:solidFill>
                <a:schemeClr val="dk1"/>
              </a:solidFill>
              <a:ea typeface="Calibri"/>
              <a:cs typeface="Calibri"/>
              <a:sym typeface="Calibri"/>
            </a:endParaRPr>
          </a:p>
          <a:p>
            <a:pPr lvl="0" algn="ctr">
              <a:buClr>
                <a:schemeClr val="dk1"/>
              </a:buClr>
            </a:pPr>
            <a:r>
              <a:rPr lang="en-US" sz="1600" b="1" dirty="0">
                <a:solidFill>
                  <a:schemeClr val="dk1"/>
                </a:solidFill>
                <a:ea typeface="Calibri"/>
                <a:cs typeface="Calibri"/>
                <a:sym typeface="Calibri"/>
              </a:rPr>
              <a:t>Co-editor, co-author:</a:t>
            </a:r>
          </a:p>
          <a:p>
            <a:pPr lvl="0" algn="ctr">
              <a:buClr>
                <a:schemeClr val="dk1"/>
              </a:buClr>
            </a:pPr>
            <a:r>
              <a:rPr lang="en-US" sz="1600" b="1" i="1" dirty="0">
                <a:solidFill>
                  <a:schemeClr val="dk1"/>
                </a:solidFill>
                <a:ea typeface="Calibri"/>
                <a:cs typeface="Calibri"/>
                <a:sym typeface="Calibri"/>
              </a:rPr>
              <a:t>Global Handbook </a:t>
            </a:r>
            <a:br>
              <a:rPr lang="en-US" sz="1600" b="1" i="1" dirty="0">
                <a:solidFill>
                  <a:schemeClr val="dk1"/>
                </a:solidFill>
                <a:ea typeface="Calibri"/>
                <a:cs typeface="Calibri"/>
                <a:sym typeface="Calibri"/>
              </a:rPr>
            </a:br>
            <a:r>
              <a:rPr lang="en-US" sz="1600" b="1" i="1" dirty="0">
                <a:solidFill>
                  <a:schemeClr val="dk1"/>
                </a:solidFill>
                <a:ea typeface="Calibri"/>
                <a:cs typeface="Calibri"/>
                <a:sym typeface="Calibri"/>
              </a:rPr>
              <a:t>of Impact Investing</a:t>
            </a:r>
          </a:p>
          <a:p>
            <a:pPr lvl="0" algn="ctr">
              <a:buClr>
                <a:schemeClr val="dk1"/>
              </a:buClr>
            </a:pPr>
            <a:endParaRPr lang="en-US" sz="1600" b="1" dirty="0">
              <a:solidFill>
                <a:schemeClr val="dk1"/>
              </a:solidFill>
              <a:latin typeface="Calibri"/>
              <a:ea typeface="Calibri"/>
              <a:cs typeface="Calibri"/>
              <a:sym typeface="Calibri"/>
            </a:endParaRPr>
          </a:p>
          <a:p>
            <a:pPr marL="0" marR="0" lvl="0" indent="0" algn="ctr" rtl="0">
              <a:spcBef>
                <a:spcPts val="0"/>
              </a:spcBef>
              <a:spcAft>
                <a:spcPts val="0"/>
              </a:spcAft>
              <a:buNone/>
            </a:pPr>
            <a:endParaRPr sz="1800" b="1" dirty="0">
              <a:latin typeface="Calibri"/>
              <a:ea typeface="Calibri"/>
              <a:cs typeface="Calibri"/>
              <a:sym typeface="Calibri"/>
            </a:endParaRPr>
          </a:p>
        </p:txBody>
      </p:sp>
      <p:pic>
        <p:nvPicPr>
          <p:cNvPr id="4" name="Google Shape;137;p18">
            <a:extLst>
              <a:ext uri="{FF2B5EF4-FFF2-40B4-BE49-F238E27FC236}">
                <a16:creationId xmlns:a16="http://schemas.microsoft.com/office/drawing/2014/main" id="{4CFA7890-D1DC-C94A-8F7F-A524F057E13C}"/>
              </a:ext>
            </a:extLst>
          </p:cNvPr>
          <p:cNvPicPr preferRelativeResize="0"/>
          <p:nvPr/>
        </p:nvPicPr>
        <p:blipFill>
          <a:blip r:embed="rId2"/>
          <a:srcRect/>
          <a:stretch/>
        </p:blipFill>
        <p:spPr>
          <a:xfrm>
            <a:off x="1519716" y="1684500"/>
            <a:ext cx="3585669" cy="4640277"/>
          </a:xfrm>
          <a:prstGeom prst="rect">
            <a:avLst/>
          </a:prstGeom>
          <a:noFill/>
          <a:ln>
            <a:noFill/>
          </a:ln>
        </p:spPr>
      </p:pic>
      <p:pic>
        <p:nvPicPr>
          <p:cNvPr id="8" name="Google Shape;114;p15">
            <a:extLst>
              <a:ext uri="{FF2B5EF4-FFF2-40B4-BE49-F238E27FC236}">
                <a16:creationId xmlns:a16="http://schemas.microsoft.com/office/drawing/2014/main" id="{8D4B2035-D1FC-2745-ABEA-EA024E6C05C0}"/>
              </a:ext>
            </a:extLst>
          </p:cNvPr>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40000"/>
                    </a14:imgEffect>
                  </a14:imgLayer>
                </a14:imgProps>
              </a:ext>
            </a:extLst>
          </a:blip>
          <a:srcRect/>
          <a:stretch/>
        </p:blipFill>
        <p:spPr>
          <a:xfrm>
            <a:off x="5762001" y="2315955"/>
            <a:ext cx="1478896" cy="1588067"/>
          </a:xfrm>
          <a:prstGeom prst="rect">
            <a:avLst/>
          </a:prstGeom>
          <a:noFill/>
          <a:ln>
            <a:noFill/>
          </a:ln>
        </p:spPr>
      </p:pic>
    </p:spTree>
    <p:extLst>
      <p:ext uri="{BB962C8B-B14F-4D97-AF65-F5344CB8AC3E}">
        <p14:creationId xmlns:p14="http://schemas.microsoft.com/office/powerpoint/2010/main" val="2646611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AEF9A-39BA-2D49-BEEE-6B0676E84FC8}"/>
              </a:ext>
            </a:extLst>
          </p:cNvPr>
          <p:cNvSpPr>
            <a:spLocks noGrp="1"/>
          </p:cNvSpPr>
          <p:nvPr>
            <p:ph type="title"/>
          </p:nvPr>
        </p:nvSpPr>
        <p:spPr>
          <a:xfrm>
            <a:off x="73891" y="78799"/>
            <a:ext cx="9144000" cy="521565"/>
          </a:xfrm>
        </p:spPr>
        <p:txBody>
          <a:bodyPr>
            <a:normAutofit fontScale="90000"/>
          </a:bodyPr>
          <a:lstStyle/>
          <a:p>
            <a:pPr algn="ctr"/>
            <a:r>
              <a:rPr lang="en-US" sz="3200" b="1" dirty="0">
                <a:solidFill>
                  <a:srgbClr val="AE4B38"/>
                </a:solidFill>
              </a:rPr>
              <a:t>Top 25 Most Overpaid CEOs (HIP Regression Excess)</a:t>
            </a:r>
          </a:p>
        </p:txBody>
      </p:sp>
      <p:sp>
        <p:nvSpPr>
          <p:cNvPr id="4" name="Google Shape;204;p27">
            <a:extLst>
              <a:ext uri="{FF2B5EF4-FFF2-40B4-BE49-F238E27FC236}">
                <a16:creationId xmlns:a16="http://schemas.microsoft.com/office/drawing/2014/main" id="{03B4074C-F0BE-144F-BAD4-B28B4545198C}"/>
              </a:ext>
            </a:extLst>
          </p:cNvPr>
          <p:cNvSpPr txBox="1"/>
          <p:nvPr/>
        </p:nvSpPr>
        <p:spPr>
          <a:xfrm>
            <a:off x="0" y="6534835"/>
            <a:ext cx="5731497"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dirty="0">
                <a:solidFill>
                  <a:schemeClr val="tx1">
                    <a:lumMod val="65000"/>
                    <a:lumOff val="35000"/>
                  </a:schemeClr>
                </a:solidFill>
                <a:latin typeface="Arial" panose="020B0604020202020204" pitchFamily="34" charset="0"/>
                <a:ea typeface="Arial"/>
                <a:cs typeface="Arial" panose="020B0604020202020204" pitchFamily="34" charset="0"/>
                <a:sym typeface="Arial"/>
              </a:rPr>
              <a:t>Source: ISS; </a:t>
            </a:r>
            <a:r>
              <a:rPr lang="en-US" sz="1000" dirty="0">
                <a:solidFill>
                  <a:schemeClr val="tx1">
                    <a:lumMod val="65000"/>
                    <a:lumOff val="35000"/>
                  </a:schemeClr>
                </a:solidFill>
                <a:latin typeface="Arial" panose="020B0604020202020204" pitchFamily="34" charset="0"/>
                <a:cs typeface="Arial" panose="020B0604020202020204" pitchFamily="34" charset="0"/>
              </a:rPr>
              <a:t>Refinitiv</a:t>
            </a:r>
            <a:r>
              <a:rPr lang="en-US" sz="1000" dirty="0">
                <a:solidFill>
                  <a:schemeClr val="tx1">
                    <a:lumMod val="65000"/>
                    <a:lumOff val="35000"/>
                  </a:schemeClr>
                </a:solidFill>
                <a:latin typeface="Arial" panose="020B0604020202020204" pitchFamily="34" charset="0"/>
                <a:ea typeface="Arial"/>
                <a:cs typeface="Arial" panose="020B0604020202020204" pitchFamily="34" charset="0"/>
                <a:sym typeface="Arial"/>
              </a:rPr>
              <a:t>; As You Sow;  HIP Investor</a:t>
            </a:r>
            <a:endParaRPr sz="1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5" name="Picture 4" descr="Table&#10;&#10;Description automatically generated">
            <a:extLst>
              <a:ext uri="{FF2B5EF4-FFF2-40B4-BE49-F238E27FC236}">
                <a16:creationId xmlns:a16="http://schemas.microsoft.com/office/drawing/2014/main" id="{A28E8CA6-F68C-8340-BD2F-B6D0A1C3BCCE}"/>
              </a:ext>
            </a:extLst>
          </p:cNvPr>
          <p:cNvPicPr>
            <a:picLocks noChangeAspect="1"/>
          </p:cNvPicPr>
          <p:nvPr/>
        </p:nvPicPr>
        <p:blipFill>
          <a:blip r:embed="rId2"/>
          <a:stretch>
            <a:fillRect/>
          </a:stretch>
        </p:blipFill>
        <p:spPr>
          <a:xfrm>
            <a:off x="38100" y="1005185"/>
            <a:ext cx="9067800" cy="4847630"/>
          </a:xfrm>
          <a:prstGeom prst="rect">
            <a:avLst/>
          </a:prstGeom>
        </p:spPr>
      </p:pic>
      <p:sp>
        <p:nvSpPr>
          <p:cNvPr id="6" name="TextBox 5">
            <a:extLst>
              <a:ext uri="{FF2B5EF4-FFF2-40B4-BE49-F238E27FC236}">
                <a16:creationId xmlns:a16="http://schemas.microsoft.com/office/drawing/2014/main" id="{F1ABEC9C-ED43-4BAC-9AF1-89C34B3B11B8}"/>
              </a:ext>
            </a:extLst>
          </p:cNvPr>
          <p:cNvSpPr txBox="1"/>
          <p:nvPr/>
        </p:nvSpPr>
        <p:spPr>
          <a:xfrm>
            <a:off x="38100" y="5779083"/>
            <a:ext cx="9144000" cy="461665"/>
          </a:xfrm>
          <a:prstGeom prst="rect">
            <a:avLst/>
          </a:prstGeom>
          <a:noFill/>
        </p:spPr>
        <p:txBody>
          <a:bodyPr wrap="square">
            <a:spAutoFit/>
          </a:bodyPr>
          <a:lstStyle/>
          <a:p>
            <a:r>
              <a:rPr lang="en-US" sz="1200" b="1" i="0" dirty="0">
                <a:solidFill>
                  <a:srgbClr val="000000"/>
                </a:solidFill>
                <a:effectLst/>
                <a:latin typeface="basel-neue"/>
              </a:rPr>
              <a:t>This report has a strong focus on financial manager voting, which is disclosed on an annual basis. The pay packages evaluated were those voted on in the year prior to June 30, 2021. Thus, some CEOs presented here and in Appendix A no longer hold those positions. </a:t>
            </a:r>
            <a:endParaRPr lang="en-US" sz="1200" dirty="0"/>
          </a:p>
        </p:txBody>
      </p:sp>
    </p:spTree>
    <p:extLst>
      <p:ext uri="{BB962C8B-B14F-4D97-AF65-F5344CB8AC3E}">
        <p14:creationId xmlns:p14="http://schemas.microsoft.com/office/powerpoint/2010/main" val="966172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9;p15">
            <a:extLst>
              <a:ext uri="{FF2B5EF4-FFF2-40B4-BE49-F238E27FC236}">
                <a16:creationId xmlns:a16="http://schemas.microsoft.com/office/drawing/2014/main" id="{439C43C0-EFD9-F44F-B3D4-CED09A248876}"/>
              </a:ext>
            </a:extLst>
          </p:cNvPr>
          <p:cNvSpPr/>
          <p:nvPr/>
        </p:nvSpPr>
        <p:spPr>
          <a:xfrm>
            <a:off x="0" y="762000"/>
            <a:ext cx="9144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dirty="0">
                <a:solidFill>
                  <a:srgbClr val="AE4B38"/>
                </a:solidFill>
                <a:latin typeface="Calibri"/>
                <a:ea typeface="Calibri"/>
                <a:cs typeface="Calibri"/>
                <a:sym typeface="Calibri"/>
              </a:rPr>
              <a:t>Featured Speakers</a:t>
            </a:r>
            <a:endParaRPr sz="1000" dirty="0">
              <a:solidFill>
                <a:srgbClr val="AE4B38"/>
              </a:solidFill>
              <a:latin typeface="Times"/>
              <a:ea typeface="Times"/>
              <a:cs typeface="Times"/>
              <a:sym typeface="Times"/>
            </a:endParaRPr>
          </a:p>
        </p:txBody>
      </p:sp>
      <p:sp>
        <p:nvSpPr>
          <p:cNvPr id="5" name="Google Shape;110;p15">
            <a:extLst>
              <a:ext uri="{FF2B5EF4-FFF2-40B4-BE49-F238E27FC236}">
                <a16:creationId xmlns:a16="http://schemas.microsoft.com/office/drawing/2014/main" id="{C514DE7A-DC02-D34C-977F-92BDD053CE1D}"/>
              </a:ext>
            </a:extLst>
          </p:cNvPr>
          <p:cNvSpPr txBox="1"/>
          <p:nvPr/>
        </p:nvSpPr>
        <p:spPr>
          <a:xfrm>
            <a:off x="374194" y="4105499"/>
            <a:ext cx="1888372" cy="2062200"/>
          </a:xfrm>
          <a:prstGeom prst="rect">
            <a:avLst/>
          </a:prstGeom>
          <a:noFill/>
          <a:ln>
            <a:noFill/>
          </a:ln>
        </p:spPr>
        <p:txBody>
          <a:bodyPr spcFirstLastPara="1" wrap="square" lIns="91425" tIns="45700" rIns="91425" bIns="45700" anchor="t" anchorCtr="0">
            <a:noAutofit/>
          </a:bodyPr>
          <a:lstStyle/>
          <a:p>
            <a:pPr lvl="0" algn="r"/>
            <a:r>
              <a:rPr lang="en-US" sz="1600" b="1" dirty="0">
                <a:solidFill>
                  <a:srgbClr val="000000"/>
                </a:solidFill>
                <a:latin typeface="Calibri"/>
                <a:ea typeface="Calibri"/>
                <a:cs typeface="Calibri"/>
                <a:sym typeface="Calibri"/>
              </a:rPr>
              <a:t>Rosanna Landis Weaver</a:t>
            </a:r>
            <a:br>
              <a:rPr lang="en-US" sz="1600" b="1" dirty="0">
                <a:solidFill>
                  <a:srgbClr val="000000"/>
                </a:solidFill>
                <a:latin typeface="Calibri"/>
                <a:ea typeface="Calibri"/>
                <a:cs typeface="Calibri"/>
                <a:sym typeface="Calibri"/>
              </a:rPr>
            </a:br>
            <a:r>
              <a:rPr lang="en-US" sz="1600" dirty="0">
                <a:solidFill>
                  <a:schemeClr val="dk1"/>
                </a:solidFill>
                <a:latin typeface="Calibri"/>
                <a:ea typeface="Calibri"/>
                <a:cs typeface="Calibri"/>
                <a:sym typeface="Calibri"/>
              </a:rPr>
              <a:t>Report Author and CEO Pay Program Manager</a:t>
            </a:r>
          </a:p>
          <a:p>
            <a:pPr marL="0" marR="0" lvl="0" indent="0" algn="r" rtl="0">
              <a:spcBef>
                <a:spcPts val="0"/>
              </a:spcBef>
              <a:spcAft>
                <a:spcPts val="0"/>
              </a:spcAft>
              <a:buNone/>
            </a:pPr>
            <a:endParaRPr sz="1000" dirty="0">
              <a:solidFill>
                <a:schemeClr val="dk1"/>
              </a:solidFill>
              <a:latin typeface="Calibri"/>
              <a:ea typeface="Calibri"/>
              <a:cs typeface="Calibri"/>
              <a:sym typeface="Calibri"/>
            </a:endParaRPr>
          </a:p>
        </p:txBody>
      </p:sp>
      <p:pic>
        <p:nvPicPr>
          <p:cNvPr id="6" name="Google Shape;111;p15">
            <a:extLst>
              <a:ext uri="{FF2B5EF4-FFF2-40B4-BE49-F238E27FC236}">
                <a16:creationId xmlns:a16="http://schemas.microsoft.com/office/drawing/2014/main" id="{F387A818-DCE1-D04A-9B4E-D4CB90AC7914}"/>
              </a:ext>
            </a:extLst>
          </p:cNvPr>
          <p:cNvPicPr preferRelativeResize="0"/>
          <p:nvPr/>
        </p:nvPicPr>
        <p:blipFill rotWithShape="1">
          <a:blip r:embed="rId2">
            <a:alphaModFix/>
            <a:extLst>
              <a:ext uri="{BEBA8EAE-BF5A-486C-A8C5-ECC9F3942E4B}">
                <a14:imgProps xmlns:a14="http://schemas.microsoft.com/office/drawing/2010/main">
                  <a14:imgLayer r:embed="rId3">
                    <a14:imgEffect>
                      <a14:brightnessContrast contrast="20000"/>
                    </a14:imgEffect>
                  </a14:imgLayer>
                </a14:imgProps>
              </a:ext>
            </a:extLst>
          </a:blip>
          <a:srcRect/>
          <a:stretch/>
        </p:blipFill>
        <p:spPr>
          <a:xfrm>
            <a:off x="783670" y="2096692"/>
            <a:ext cx="1478896" cy="1588057"/>
          </a:xfrm>
          <a:prstGeom prst="rect">
            <a:avLst/>
          </a:prstGeom>
          <a:noFill/>
          <a:ln>
            <a:noFill/>
          </a:ln>
        </p:spPr>
      </p:pic>
      <p:sp>
        <p:nvSpPr>
          <p:cNvPr id="7" name="Google Shape;113;p15">
            <a:extLst>
              <a:ext uri="{FF2B5EF4-FFF2-40B4-BE49-F238E27FC236}">
                <a16:creationId xmlns:a16="http://schemas.microsoft.com/office/drawing/2014/main" id="{F0ED438F-2ADF-D245-A97B-E8849DC30803}"/>
              </a:ext>
            </a:extLst>
          </p:cNvPr>
          <p:cNvSpPr txBox="1"/>
          <p:nvPr/>
        </p:nvSpPr>
        <p:spPr>
          <a:xfrm>
            <a:off x="6738134" y="4134298"/>
            <a:ext cx="1622196" cy="1323300"/>
          </a:xfrm>
          <a:prstGeom prst="rect">
            <a:avLst/>
          </a:prstGeom>
          <a:noFill/>
          <a:ln>
            <a:noFill/>
          </a:ln>
        </p:spPr>
        <p:txBody>
          <a:bodyPr spcFirstLastPara="1" wrap="square" lIns="91425" tIns="45700" rIns="91425" bIns="45700" anchor="t" anchorCtr="0">
            <a:noAutofit/>
          </a:bodyPr>
          <a:lstStyle/>
          <a:p>
            <a:pPr lvl="0" algn="r">
              <a:buClr>
                <a:schemeClr val="dk1"/>
              </a:buClr>
              <a:buSzPts val="1100"/>
            </a:pPr>
            <a:r>
              <a:rPr lang="en-US" sz="1600" b="1" dirty="0">
                <a:latin typeface="Calibri"/>
                <a:ea typeface="Calibri"/>
                <a:cs typeface="Calibri"/>
                <a:sym typeface="Calibri"/>
              </a:rPr>
              <a:t>R. Paul Herman</a:t>
            </a:r>
          </a:p>
          <a:p>
            <a:pPr lvl="0" algn="r">
              <a:buClr>
                <a:schemeClr val="dk1"/>
              </a:buClr>
              <a:buSzPts val="1100"/>
            </a:pPr>
            <a:r>
              <a:rPr lang="en-US" sz="1600" dirty="0">
                <a:latin typeface="Calibri"/>
                <a:ea typeface="Calibri"/>
                <a:cs typeface="Calibri"/>
                <a:sym typeface="Calibri"/>
              </a:rPr>
              <a:t>CEO, HIP Investor Ratings + Portfolios, </a:t>
            </a:r>
          </a:p>
          <a:p>
            <a:pPr lvl="0" algn="r">
              <a:buClr>
                <a:schemeClr val="dk1"/>
              </a:buClr>
              <a:buSzPts val="1100"/>
            </a:pPr>
            <a:r>
              <a:rPr lang="en-US" sz="1600" dirty="0">
                <a:latin typeface="Calibri"/>
                <a:ea typeface="Calibri"/>
                <a:cs typeface="Calibri"/>
                <a:sym typeface="Calibri"/>
              </a:rPr>
              <a:t>Book Author </a:t>
            </a:r>
            <a:endParaRPr lang="en-US" sz="1600" b="1" dirty="0">
              <a:latin typeface="Calibri"/>
              <a:ea typeface="Calibri"/>
              <a:cs typeface="Calibri"/>
              <a:sym typeface="Calibri"/>
            </a:endParaRPr>
          </a:p>
        </p:txBody>
      </p:sp>
      <p:pic>
        <p:nvPicPr>
          <p:cNvPr id="8" name="Google Shape;114;p15">
            <a:extLst>
              <a:ext uri="{FF2B5EF4-FFF2-40B4-BE49-F238E27FC236}">
                <a16:creationId xmlns:a16="http://schemas.microsoft.com/office/drawing/2014/main" id="{CCFC3768-3B2A-4446-8C17-6E473EB3C5AD}"/>
              </a:ext>
            </a:extLst>
          </p:cNvPr>
          <p:cNvPicPr preferRelativeResize="0"/>
          <p:nvPr/>
        </p:nvPicPr>
        <p:blipFill rotWithShape="1">
          <a:blip r:embed="rId4">
            <a:alphaModFix/>
            <a:extLst>
              <a:ext uri="{BEBA8EAE-BF5A-486C-A8C5-ECC9F3942E4B}">
                <a14:imgProps xmlns:a14="http://schemas.microsoft.com/office/drawing/2010/main">
                  <a14:imgLayer r:embed="rId5">
                    <a14:imgEffect>
                      <a14:brightnessContrast bright="40000"/>
                    </a14:imgEffect>
                  </a14:imgLayer>
                </a14:imgProps>
              </a:ext>
            </a:extLst>
          </a:blip>
          <a:srcRect/>
          <a:stretch/>
        </p:blipFill>
        <p:spPr>
          <a:xfrm>
            <a:off x="6881434" y="2096681"/>
            <a:ext cx="1478896" cy="1588067"/>
          </a:xfrm>
          <a:prstGeom prst="rect">
            <a:avLst/>
          </a:prstGeom>
          <a:noFill/>
          <a:ln>
            <a:noFill/>
          </a:ln>
        </p:spPr>
      </p:pic>
      <p:sp>
        <p:nvSpPr>
          <p:cNvPr id="9" name="Google Shape;116;p15">
            <a:extLst>
              <a:ext uri="{FF2B5EF4-FFF2-40B4-BE49-F238E27FC236}">
                <a16:creationId xmlns:a16="http://schemas.microsoft.com/office/drawing/2014/main" id="{13888748-FEF3-244A-8706-B3EBFA478DE9}"/>
              </a:ext>
            </a:extLst>
          </p:cNvPr>
          <p:cNvSpPr txBox="1"/>
          <p:nvPr/>
        </p:nvSpPr>
        <p:spPr>
          <a:xfrm>
            <a:off x="3693589" y="4105499"/>
            <a:ext cx="1756821" cy="2062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600" b="1" dirty="0">
                <a:latin typeface="Calibri"/>
                <a:ea typeface="Calibri"/>
                <a:cs typeface="Calibri"/>
                <a:sym typeface="Calibri"/>
              </a:rPr>
              <a:t>Robert Reich </a:t>
            </a:r>
            <a:r>
              <a:rPr lang="en-US" sz="1600" dirty="0">
                <a:latin typeface="Calibri"/>
                <a:ea typeface="Calibri"/>
                <a:cs typeface="Calibri"/>
                <a:sym typeface="Calibri"/>
              </a:rPr>
              <a:t>Professor; Author; Former U.S. Secretary of Labor; Co-founder, Inequality Media</a:t>
            </a:r>
            <a:endParaRPr sz="1000" dirty="0">
              <a:solidFill>
                <a:schemeClr val="dk1"/>
              </a:solidFill>
              <a:latin typeface="Calibri"/>
              <a:ea typeface="Calibri"/>
              <a:cs typeface="Calibri"/>
              <a:sym typeface="Calibri"/>
            </a:endParaRPr>
          </a:p>
        </p:txBody>
      </p:sp>
      <p:pic>
        <p:nvPicPr>
          <p:cNvPr id="10" name="Google Shape;117;p15">
            <a:extLst>
              <a:ext uri="{FF2B5EF4-FFF2-40B4-BE49-F238E27FC236}">
                <a16:creationId xmlns:a16="http://schemas.microsoft.com/office/drawing/2014/main" id="{4A4AA401-72E1-4442-A0C4-26459EBDA846}"/>
              </a:ext>
            </a:extLst>
          </p:cNvPr>
          <p:cNvPicPr preferRelativeResize="0">
            <a:picLocks noChangeAspect="1"/>
          </p:cNvPicPr>
          <p:nvPr/>
        </p:nvPicPr>
        <p:blipFill rotWithShape="1">
          <a:blip r:embed="rId6">
            <a:extLst>
              <a:ext uri="{28A0092B-C50C-407E-A947-70E740481C1C}">
                <a14:useLocalDpi xmlns:a14="http://schemas.microsoft.com/office/drawing/2010/main" val="0"/>
              </a:ext>
            </a:extLst>
          </a:blip>
          <a:srcRect l="4452" t="-1" r="2728" b="344"/>
          <a:stretch/>
        </p:blipFill>
        <p:spPr>
          <a:xfrm>
            <a:off x="3831336" y="2096681"/>
            <a:ext cx="1481328" cy="1591056"/>
          </a:xfrm>
          <a:prstGeom prst="rect">
            <a:avLst/>
          </a:prstGeom>
        </p:spPr>
      </p:pic>
    </p:spTree>
    <p:extLst>
      <p:ext uri="{BB962C8B-B14F-4D97-AF65-F5344CB8AC3E}">
        <p14:creationId xmlns:p14="http://schemas.microsoft.com/office/powerpoint/2010/main" val="2705173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3676C-0923-6F4C-AB76-1CA6AE871954}"/>
              </a:ext>
            </a:extLst>
          </p:cNvPr>
          <p:cNvSpPr>
            <a:spLocks noGrp="1"/>
          </p:cNvSpPr>
          <p:nvPr>
            <p:ph type="title"/>
          </p:nvPr>
        </p:nvSpPr>
        <p:spPr>
          <a:xfrm>
            <a:off x="738909" y="71436"/>
            <a:ext cx="7886700" cy="1073873"/>
          </a:xfrm>
        </p:spPr>
        <p:txBody>
          <a:bodyPr>
            <a:normAutofit fontScale="90000"/>
          </a:bodyPr>
          <a:lstStyle/>
          <a:p>
            <a:pPr algn="ctr"/>
            <a:r>
              <a:rPr lang="en-US" sz="2800" b="1" dirty="0">
                <a:solidFill>
                  <a:srgbClr val="AE4B38"/>
                </a:solidFill>
              </a:rPr>
              <a:t>100 Most Overpaid CEOs Are 20% of S&amp;P 500 Firms, </a:t>
            </a:r>
            <a:br>
              <a:rPr lang="en-US" sz="2800" b="1" dirty="0">
                <a:solidFill>
                  <a:srgbClr val="AE4B38"/>
                </a:solidFill>
              </a:rPr>
            </a:br>
            <a:r>
              <a:rPr lang="en-US" sz="2800" b="1" dirty="0">
                <a:solidFill>
                  <a:srgbClr val="AE4B38"/>
                </a:solidFill>
              </a:rPr>
              <a:t>Yet Collect Increasing Share (32% --&gt; 37%) of All CEO Pay</a:t>
            </a:r>
            <a:endParaRPr lang="en-US" sz="2800" dirty="0">
              <a:solidFill>
                <a:srgbClr val="AE4B38"/>
              </a:solidFill>
            </a:endParaRPr>
          </a:p>
        </p:txBody>
      </p:sp>
      <p:sp>
        <p:nvSpPr>
          <p:cNvPr id="6" name="Google Shape;219;p29">
            <a:extLst>
              <a:ext uri="{FF2B5EF4-FFF2-40B4-BE49-F238E27FC236}">
                <a16:creationId xmlns:a16="http://schemas.microsoft.com/office/drawing/2014/main" id="{710EB4F6-E51C-7F4F-A107-167562EC6B38}"/>
              </a:ext>
            </a:extLst>
          </p:cNvPr>
          <p:cNvSpPr txBox="1"/>
          <p:nvPr/>
        </p:nvSpPr>
        <p:spPr>
          <a:xfrm>
            <a:off x="26799" y="6526534"/>
            <a:ext cx="5482179"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dirty="0">
                <a:solidFill>
                  <a:schemeClr val="tx1">
                    <a:lumMod val="65000"/>
                    <a:lumOff val="35000"/>
                  </a:schemeClr>
                </a:solidFill>
                <a:latin typeface="Arial"/>
                <a:ea typeface="Arial"/>
                <a:cs typeface="Arial"/>
                <a:sym typeface="Arial"/>
              </a:rPr>
              <a:t>Source: As You Sow; HIP Investor</a:t>
            </a:r>
            <a:endParaRPr sz="1000" dirty="0">
              <a:solidFill>
                <a:schemeClr val="tx1">
                  <a:lumMod val="65000"/>
                  <a:lumOff val="35000"/>
                </a:schemeClr>
              </a:solidFill>
            </a:endParaRPr>
          </a:p>
        </p:txBody>
      </p:sp>
      <p:graphicFrame>
        <p:nvGraphicFramePr>
          <p:cNvPr id="7" name="Chart 6">
            <a:extLst>
              <a:ext uri="{FF2B5EF4-FFF2-40B4-BE49-F238E27FC236}">
                <a16:creationId xmlns:a16="http://schemas.microsoft.com/office/drawing/2014/main" id="{11E0D8E3-29D4-44E9-841D-18ED24CAB83B}"/>
              </a:ext>
            </a:extLst>
          </p:cNvPr>
          <p:cNvGraphicFramePr/>
          <p:nvPr>
            <p:extLst>
              <p:ext uri="{D42A27DB-BD31-4B8C-83A1-F6EECF244321}">
                <p14:modId xmlns:p14="http://schemas.microsoft.com/office/powerpoint/2010/main" val="717715486"/>
              </p:ext>
            </p:extLst>
          </p:nvPr>
        </p:nvGraphicFramePr>
        <p:xfrm>
          <a:off x="184727" y="1047172"/>
          <a:ext cx="7675418" cy="476365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Rounded Corners 7">
            <a:extLst>
              <a:ext uri="{FF2B5EF4-FFF2-40B4-BE49-F238E27FC236}">
                <a16:creationId xmlns:a16="http://schemas.microsoft.com/office/drawing/2014/main" id="{A1589BD3-3F41-46E1-8E71-4A28CB6765EE}"/>
              </a:ext>
            </a:extLst>
          </p:cNvPr>
          <p:cNvSpPr/>
          <p:nvPr/>
        </p:nvSpPr>
        <p:spPr>
          <a:xfrm>
            <a:off x="4572000" y="3371914"/>
            <a:ext cx="3637974" cy="1073873"/>
          </a:xfrm>
          <a:prstGeom prst="roundRect">
            <a:avLst/>
          </a:prstGeom>
          <a:solidFill>
            <a:srgbClr val="FF0000">
              <a:alpha val="8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Overpaid CEOs Collect Nearly Double What Is Expected </a:t>
            </a:r>
            <a:br>
              <a:rPr lang="en-US" dirty="0"/>
            </a:br>
            <a:r>
              <a:rPr lang="en-US" dirty="0"/>
              <a:t>Based on Performance</a:t>
            </a:r>
          </a:p>
        </p:txBody>
      </p:sp>
      <p:sp>
        <p:nvSpPr>
          <p:cNvPr id="9" name="Rectangle: Rounded Corners 8">
            <a:extLst>
              <a:ext uri="{FF2B5EF4-FFF2-40B4-BE49-F238E27FC236}">
                <a16:creationId xmlns:a16="http://schemas.microsoft.com/office/drawing/2014/main" id="{1219ED04-BB8E-4D10-8C63-05697BD75FD7}"/>
              </a:ext>
            </a:extLst>
          </p:cNvPr>
          <p:cNvSpPr/>
          <p:nvPr/>
        </p:nvSpPr>
        <p:spPr>
          <a:xfrm>
            <a:off x="1736436" y="5824425"/>
            <a:ext cx="5115792" cy="762439"/>
          </a:xfrm>
          <a:prstGeom prst="roundRect">
            <a:avLst/>
          </a:prstGeom>
          <a:solidFill>
            <a:srgbClr val="FF0000">
              <a:alpha val="94055"/>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$1.5 billion each year for 100 Overpaid CEOs averages $15 million excess annually for each CEO</a:t>
            </a:r>
          </a:p>
        </p:txBody>
      </p:sp>
    </p:spTree>
    <p:extLst>
      <p:ext uri="{BB962C8B-B14F-4D97-AF65-F5344CB8AC3E}">
        <p14:creationId xmlns:p14="http://schemas.microsoft.com/office/powerpoint/2010/main" val="3473883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B24BC-F5A4-7945-9E7C-E3F9023ACAAF}"/>
              </a:ext>
            </a:extLst>
          </p:cNvPr>
          <p:cNvSpPr>
            <a:spLocks noGrp="1"/>
          </p:cNvSpPr>
          <p:nvPr>
            <p:ph type="title"/>
          </p:nvPr>
        </p:nvSpPr>
        <p:spPr>
          <a:xfrm>
            <a:off x="628650" y="217344"/>
            <a:ext cx="7886700" cy="1325563"/>
          </a:xfrm>
        </p:spPr>
        <p:txBody>
          <a:bodyPr>
            <a:normAutofit/>
          </a:bodyPr>
          <a:lstStyle/>
          <a:p>
            <a:pPr algn="ctr"/>
            <a:r>
              <a:rPr lang="en-US" sz="3200" b="1" dirty="0">
                <a:solidFill>
                  <a:srgbClr val="AE4B38"/>
                </a:solidFill>
              </a:rPr>
              <a:t>How HIP Investor Analyzes CEO Pay </a:t>
            </a:r>
            <a:br>
              <a:rPr lang="en-US" sz="3200" b="1" dirty="0">
                <a:solidFill>
                  <a:srgbClr val="AE4B38"/>
                </a:solidFill>
              </a:rPr>
            </a:br>
            <a:r>
              <a:rPr lang="en-US" sz="3200" b="1" dirty="0">
                <a:solidFill>
                  <a:srgbClr val="AE4B38"/>
                </a:solidFill>
              </a:rPr>
              <a:t>and Linkages to Financial Performance</a:t>
            </a:r>
            <a:endParaRPr lang="en-US" sz="3200" dirty="0">
              <a:solidFill>
                <a:srgbClr val="AE4B38"/>
              </a:solidFill>
            </a:endParaRPr>
          </a:p>
        </p:txBody>
      </p:sp>
      <p:sp>
        <p:nvSpPr>
          <p:cNvPr id="3" name="Content Placeholder 2">
            <a:extLst>
              <a:ext uri="{FF2B5EF4-FFF2-40B4-BE49-F238E27FC236}">
                <a16:creationId xmlns:a16="http://schemas.microsoft.com/office/drawing/2014/main" id="{A4D19819-37FB-1848-A91F-DE381C2C5908}"/>
              </a:ext>
            </a:extLst>
          </p:cNvPr>
          <p:cNvSpPr>
            <a:spLocks noGrp="1"/>
          </p:cNvSpPr>
          <p:nvPr>
            <p:ph idx="1"/>
          </p:nvPr>
        </p:nvSpPr>
        <p:spPr>
          <a:xfrm>
            <a:off x="628650" y="1660506"/>
            <a:ext cx="7886700" cy="4516457"/>
          </a:xfrm>
        </p:spPr>
        <p:txBody>
          <a:bodyPr>
            <a:normAutofit fontScale="40000" lnSpcReduction="20000"/>
          </a:bodyPr>
          <a:lstStyle/>
          <a:p>
            <a:pPr marL="0" lvl="0" indent="0">
              <a:lnSpc>
                <a:spcPct val="82000"/>
              </a:lnSpc>
              <a:spcBef>
                <a:spcPts val="0"/>
              </a:spcBef>
              <a:buClr>
                <a:srgbClr val="000000"/>
              </a:buClr>
              <a:buSzPts val="2200"/>
              <a:buNone/>
            </a:pPr>
            <a:r>
              <a:rPr lang="en-US" sz="5000" b="1" dirty="0">
                <a:solidFill>
                  <a:srgbClr val="000000"/>
                </a:solidFill>
                <a:ea typeface="Calibri"/>
                <a:cs typeface="Calibri"/>
                <a:sym typeface="Calibri"/>
              </a:rPr>
              <a:t>Reliable sources:</a:t>
            </a:r>
            <a:endParaRPr lang="en-US" sz="5000" b="1" dirty="0">
              <a:ea typeface="Calibri"/>
              <a:cs typeface="Calibri"/>
              <a:sym typeface="Calibri"/>
            </a:endParaRPr>
          </a:p>
          <a:p>
            <a:pPr>
              <a:lnSpc>
                <a:spcPct val="170000"/>
              </a:lnSpc>
              <a:spcBef>
                <a:spcPts val="0"/>
              </a:spcBef>
              <a:buClr>
                <a:srgbClr val="000000"/>
              </a:buClr>
              <a:buSzPts val="2200"/>
            </a:pPr>
            <a:r>
              <a:rPr lang="en-US" sz="4000" b="1" dirty="0">
                <a:solidFill>
                  <a:srgbClr val="00B0F0"/>
                </a:solidFill>
                <a:ea typeface="Calibri"/>
                <a:cs typeface="Calibri"/>
                <a:sym typeface="Calibri"/>
              </a:rPr>
              <a:t>ISS</a:t>
            </a:r>
            <a:r>
              <a:rPr lang="en-US" sz="4000" dirty="0">
                <a:solidFill>
                  <a:srgbClr val="000000"/>
                </a:solidFill>
                <a:ea typeface="Calibri"/>
                <a:cs typeface="Calibri"/>
                <a:sym typeface="Calibri"/>
              </a:rPr>
              <a:t> for Total Disclosed Compensation for S&amp;P500 executives</a:t>
            </a:r>
            <a:endParaRPr lang="en-US" sz="4000" dirty="0">
              <a:ea typeface="Calibri"/>
              <a:cs typeface="Calibri"/>
              <a:sym typeface="Calibri"/>
            </a:endParaRPr>
          </a:p>
          <a:p>
            <a:pPr>
              <a:lnSpc>
                <a:spcPct val="170000"/>
              </a:lnSpc>
              <a:spcBef>
                <a:spcPts val="0"/>
              </a:spcBef>
              <a:buClr>
                <a:srgbClr val="000000"/>
              </a:buClr>
              <a:buSzPts val="2200"/>
            </a:pPr>
            <a:r>
              <a:rPr lang="en-US" sz="4000" b="1" dirty="0">
                <a:solidFill>
                  <a:srgbClr val="00B0F0"/>
                </a:solidFill>
                <a:ea typeface="Calibri"/>
                <a:cs typeface="Calibri"/>
                <a:sym typeface="Calibri"/>
              </a:rPr>
              <a:t>Refinitiv</a:t>
            </a:r>
            <a:r>
              <a:rPr lang="en-US" sz="4000" dirty="0">
                <a:solidFill>
                  <a:srgbClr val="000000"/>
                </a:solidFill>
                <a:ea typeface="Calibri"/>
                <a:cs typeface="Calibri"/>
                <a:sym typeface="Calibri"/>
              </a:rPr>
              <a:t> for financial returns, and some Executive Pay data</a:t>
            </a:r>
          </a:p>
          <a:p>
            <a:pPr marL="0" indent="0">
              <a:lnSpc>
                <a:spcPct val="170000"/>
              </a:lnSpc>
              <a:spcBef>
                <a:spcPts val="0"/>
              </a:spcBef>
              <a:buClr>
                <a:srgbClr val="000000"/>
              </a:buClr>
              <a:buSzPts val="2200"/>
              <a:buNone/>
            </a:pPr>
            <a:endParaRPr lang="en-US" sz="3400" dirty="0">
              <a:ea typeface="Calibri"/>
              <a:cs typeface="Calibri"/>
              <a:sym typeface="Calibri"/>
            </a:endParaRPr>
          </a:p>
          <a:p>
            <a:pPr marL="0" lvl="0" indent="0">
              <a:lnSpc>
                <a:spcPct val="82000"/>
              </a:lnSpc>
              <a:spcBef>
                <a:spcPts val="500"/>
              </a:spcBef>
              <a:buClr>
                <a:srgbClr val="000000"/>
              </a:buClr>
              <a:buSzPts val="2200"/>
              <a:buNone/>
            </a:pPr>
            <a:r>
              <a:rPr lang="en-US" sz="5000" b="1" dirty="0">
                <a:solidFill>
                  <a:srgbClr val="000000"/>
                </a:solidFill>
                <a:ea typeface="Calibri"/>
                <a:cs typeface="Calibri"/>
                <a:sym typeface="Calibri"/>
              </a:rPr>
              <a:t>Relationships tested:</a:t>
            </a:r>
          </a:p>
          <a:p>
            <a:pPr>
              <a:lnSpc>
                <a:spcPct val="170000"/>
              </a:lnSpc>
              <a:spcBef>
                <a:spcPts val="500"/>
              </a:spcBef>
              <a:buClr>
                <a:srgbClr val="000000"/>
              </a:buClr>
              <a:buSzPts val="2200"/>
            </a:pPr>
            <a:r>
              <a:rPr lang="en-US" sz="4000" dirty="0">
                <a:solidFill>
                  <a:srgbClr val="000000"/>
                </a:solidFill>
                <a:ea typeface="Calibri"/>
                <a:cs typeface="Calibri"/>
                <a:sym typeface="Calibri"/>
              </a:rPr>
              <a:t>1, 3,</a:t>
            </a:r>
            <a:r>
              <a:rPr lang="en-US" sz="4000" dirty="0">
                <a:solidFill>
                  <a:srgbClr val="00B0F0"/>
                </a:solidFill>
                <a:ea typeface="Calibri"/>
                <a:cs typeface="Calibri"/>
                <a:sym typeface="Calibri"/>
              </a:rPr>
              <a:t> </a:t>
            </a:r>
            <a:r>
              <a:rPr lang="en-US" sz="4000" b="1" i="1" u="sng" dirty="0">
                <a:solidFill>
                  <a:srgbClr val="00B0F0"/>
                </a:solidFill>
                <a:ea typeface="Calibri"/>
                <a:cs typeface="Calibri"/>
                <a:sym typeface="Calibri"/>
              </a:rPr>
              <a:t>5</a:t>
            </a:r>
            <a:r>
              <a:rPr lang="en-US" sz="4000" dirty="0">
                <a:solidFill>
                  <a:srgbClr val="00B0F0"/>
                </a:solidFill>
                <a:ea typeface="Calibri"/>
                <a:cs typeface="Calibri"/>
                <a:sym typeface="Calibri"/>
              </a:rPr>
              <a:t> </a:t>
            </a:r>
            <a:r>
              <a:rPr lang="en-US" sz="4000" dirty="0">
                <a:solidFill>
                  <a:srgbClr val="000000"/>
                </a:solidFill>
                <a:ea typeface="Calibri"/>
                <a:cs typeface="Calibri"/>
                <a:sym typeface="Calibri"/>
              </a:rPr>
              <a:t> year performance </a:t>
            </a:r>
          </a:p>
          <a:p>
            <a:pPr>
              <a:lnSpc>
                <a:spcPct val="170000"/>
              </a:lnSpc>
              <a:spcBef>
                <a:spcPts val="500"/>
              </a:spcBef>
              <a:buClr>
                <a:srgbClr val="000000"/>
              </a:buClr>
              <a:buSzPts val="2200"/>
            </a:pPr>
            <a:r>
              <a:rPr lang="en-US" sz="4000" b="1" i="1" u="sng" dirty="0">
                <a:solidFill>
                  <a:srgbClr val="00B0F0"/>
                </a:solidFill>
                <a:ea typeface="Calibri"/>
                <a:cs typeface="Calibri"/>
                <a:sym typeface="Calibri"/>
              </a:rPr>
              <a:t>Total Shareholder Return (TSR)</a:t>
            </a:r>
            <a:r>
              <a:rPr lang="en-US" sz="4000" dirty="0">
                <a:solidFill>
                  <a:srgbClr val="000000"/>
                </a:solidFill>
                <a:ea typeface="Calibri"/>
                <a:cs typeface="Calibri"/>
                <a:sym typeface="Calibri"/>
              </a:rPr>
              <a:t>,</a:t>
            </a:r>
            <a:r>
              <a:rPr lang="en-US" sz="4000" dirty="0">
                <a:ea typeface="Calibri"/>
                <a:cs typeface="Calibri"/>
                <a:sym typeface="Calibri"/>
              </a:rPr>
              <a:t> </a:t>
            </a:r>
            <a:r>
              <a:rPr lang="en-US" sz="4000" dirty="0">
                <a:solidFill>
                  <a:srgbClr val="000000"/>
                </a:solidFill>
                <a:ea typeface="Calibri"/>
                <a:cs typeface="Calibri"/>
                <a:sym typeface="Calibri"/>
              </a:rPr>
              <a:t>Return on Invested Capital (ROIC)</a:t>
            </a:r>
            <a:r>
              <a:rPr lang="en-US" sz="4000" dirty="0">
                <a:ea typeface="Calibri"/>
                <a:cs typeface="Calibri"/>
                <a:sym typeface="Calibri"/>
              </a:rPr>
              <a:t>, and</a:t>
            </a:r>
          </a:p>
          <a:p>
            <a:pPr>
              <a:lnSpc>
                <a:spcPct val="170000"/>
              </a:lnSpc>
              <a:spcBef>
                <a:spcPts val="500"/>
              </a:spcBef>
              <a:buClr>
                <a:srgbClr val="000000"/>
              </a:buClr>
              <a:buSzPts val="2200"/>
            </a:pPr>
            <a:r>
              <a:rPr lang="en-US" sz="4000" b="1" i="1" u="sng" dirty="0">
                <a:solidFill>
                  <a:srgbClr val="00B0F0"/>
                </a:solidFill>
                <a:ea typeface="Calibri"/>
                <a:cs typeface="Calibri"/>
                <a:sym typeface="Calibri"/>
              </a:rPr>
              <a:t>CEO’s most-recent pay</a:t>
            </a:r>
            <a:r>
              <a:rPr lang="en-US" sz="4000" dirty="0">
                <a:solidFill>
                  <a:srgbClr val="000000"/>
                </a:solidFill>
                <a:ea typeface="Calibri"/>
                <a:cs typeface="Calibri"/>
                <a:sym typeface="Calibri"/>
              </a:rPr>
              <a:t>; (also tested for employee size, and “log” of employee size)</a:t>
            </a:r>
            <a:br>
              <a:rPr lang="en-US" sz="3500" dirty="0">
                <a:solidFill>
                  <a:srgbClr val="000000"/>
                </a:solidFill>
                <a:ea typeface="Calibri"/>
                <a:cs typeface="Calibri"/>
                <a:sym typeface="Calibri"/>
              </a:rPr>
            </a:br>
            <a:endParaRPr lang="en-US" sz="3500" dirty="0">
              <a:ea typeface="Calibri"/>
              <a:cs typeface="Calibri"/>
              <a:sym typeface="Calibri"/>
            </a:endParaRPr>
          </a:p>
          <a:p>
            <a:pPr marL="0" lvl="0" indent="0">
              <a:lnSpc>
                <a:spcPct val="82000"/>
              </a:lnSpc>
              <a:spcBef>
                <a:spcPts val="500"/>
              </a:spcBef>
              <a:buClr>
                <a:srgbClr val="000000"/>
              </a:buClr>
              <a:buSzPts val="2200"/>
              <a:buNone/>
            </a:pPr>
            <a:r>
              <a:rPr lang="en-US" sz="5000" b="1" dirty="0">
                <a:solidFill>
                  <a:srgbClr val="000000"/>
                </a:solidFill>
                <a:ea typeface="Calibri"/>
                <a:cs typeface="Calibri"/>
                <a:sym typeface="Calibri"/>
              </a:rPr>
              <a:t>Regressions outputs:</a:t>
            </a:r>
            <a:endParaRPr lang="en-US" sz="5000" b="1" dirty="0">
              <a:ea typeface="Calibri"/>
              <a:cs typeface="Calibri"/>
              <a:sym typeface="Calibri"/>
            </a:endParaRPr>
          </a:p>
          <a:p>
            <a:pPr>
              <a:lnSpc>
                <a:spcPct val="170000"/>
              </a:lnSpc>
              <a:spcBef>
                <a:spcPts val="500"/>
              </a:spcBef>
              <a:buClr>
                <a:srgbClr val="000000"/>
              </a:buClr>
              <a:buSzPts val="2200"/>
            </a:pPr>
            <a:r>
              <a:rPr lang="en-US" sz="4000" dirty="0">
                <a:solidFill>
                  <a:srgbClr val="000000"/>
                </a:solidFill>
                <a:ea typeface="Calibri"/>
                <a:cs typeface="Calibri"/>
                <a:sym typeface="Calibri"/>
              </a:rPr>
              <a:t>Highest r-squared = only </a:t>
            </a:r>
            <a:r>
              <a:rPr lang="en-US" sz="4000" dirty="0">
                <a:solidFill>
                  <a:srgbClr val="FF0000"/>
                </a:solidFill>
                <a:ea typeface="Calibri"/>
                <a:cs typeface="Calibri"/>
                <a:sym typeface="Calibri"/>
              </a:rPr>
              <a:t>0.5% </a:t>
            </a:r>
            <a:r>
              <a:rPr lang="en-US" sz="4000" dirty="0">
                <a:solidFill>
                  <a:srgbClr val="000000"/>
                </a:solidFill>
                <a:ea typeface="Calibri"/>
                <a:cs typeface="Calibri"/>
                <a:sym typeface="Calibri"/>
              </a:rPr>
              <a:t>for </a:t>
            </a:r>
            <a:r>
              <a:rPr lang="en-US" sz="4000" b="1" dirty="0">
                <a:solidFill>
                  <a:srgbClr val="00B0F0"/>
                </a:solidFill>
                <a:ea typeface="Calibri"/>
                <a:cs typeface="Calibri"/>
                <a:sym typeface="Calibri"/>
              </a:rPr>
              <a:t>5-year TSR of CEO-most-recent-pay</a:t>
            </a:r>
          </a:p>
          <a:p>
            <a:pPr>
              <a:lnSpc>
                <a:spcPct val="170000"/>
              </a:lnSpc>
              <a:spcBef>
                <a:spcPts val="500"/>
              </a:spcBef>
              <a:buClr>
                <a:srgbClr val="000000"/>
              </a:buClr>
              <a:buSzPts val="2200"/>
            </a:pPr>
            <a:r>
              <a:rPr lang="en-US" sz="4000" dirty="0">
                <a:solidFill>
                  <a:srgbClr val="000000"/>
                </a:solidFill>
                <a:ea typeface="Calibri"/>
                <a:cs typeface="Calibri"/>
                <a:sym typeface="Calibri"/>
              </a:rPr>
              <a:t>Typical correlation = all </a:t>
            </a:r>
            <a:r>
              <a:rPr lang="en-US" sz="4000" dirty="0">
                <a:solidFill>
                  <a:srgbClr val="FF0000"/>
                </a:solidFill>
                <a:ea typeface="Calibri"/>
                <a:cs typeface="Calibri"/>
                <a:sym typeface="Calibri"/>
              </a:rPr>
              <a:t>less than 7% </a:t>
            </a:r>
            <a:r>
              <a:rPr lang="en-US" sz="4000" dirty="0">
                <a:solidFill>
                  <a:srgbClr val="000000"/>
                </a:solidFill>
                <a:ea typeface="Calibri"/>
                <a:cs typeface="Calibri"/>
                <a:sym typeface="Calibri"/>
              </a:rPr>
              <a:t>for regressions by metric &amp; duration</a:t>
            </a:r>
            <a:endParaRPr lang="en-US" sz="4000" dirty="0">
              <a:ea typeface="Calibri"/>
              <a:cs typeface="Calibri"/>
              <a:sym typeface="Calibri"/>
            </a:endParaRPr>
          </a:p>
          <a:p>
            <a:endParaRPr lang="en-US" dirty="0"/>
          </a:p>
        </p:txBody>
      </p:sp>
      <p:sp>
        <p:nvSpPr>
          <p:cNvPr id="4" name="Google Shape;212;p28">
            <a:extLst>
              <a:ext uri="{FF2B5EF4-FFF2-40B4-BE49-F238E27FC236}">
                <a16:creationId xmlns:a16="http://schemas.microsoft.com/office/drawing/2014/main" id="{59535003-E1F2-C142-B435-3EDC119C8192}"/>
              </a:ext>
            </a:extLst>
          </p:cNvPr>
          <p:cNvSpPr txBox="1"/>
          <p:nvPr/>
        </p:nvSpPr>
        <p:spPr>
          <a:xfrm>
            <a:off x="0" y="6534835"/>
            <a:ext cx="2075696"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dirty="0">
                <a:solidFill>
                  <a:schemeClr val="tx1">
                    <a:lumMod val="65000"/>
                    <a:lumOff val="35000"/>
                  </a:schemeClr>
                </a:solidFill>
                <a:latin typeface="Arial"/>
                <a:ea typeface="Arial"/>
                <a:cs typeface="Arial"/>
                <a:sym typeface="Arial"/>
              </a:rPr>
              <a:t>Source: HIP Investor</a:t>
            </a:r>
            <a:endParaRPr sz="1000" dirty="0">
              <a:solidFill>
                <a:schemeClr val="tx1">
                  <a:lumMod val="65000"/>
                  <a:lumOff val="35000"/>
                </a:schemeClr>
              </a:solidFill>
            </a:endParaRPr>
          </a:p>
        </p:txBody>
      </p:sp>
    </p:spTree>
    <p:extLst>
      <p:ext uri="{BB962C8B-B14F-4D97-AF65-F5344CB8AC3E}">
        <p14:creationId xmlns:p14="http://schemas.microsoft.com/office/powerpoint/2010/main" val="3989332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A6FF5-85B6-3A47-81AB-15BABB936AFB}"/>
              </a:ext>
            </a:extLst>
          </p:cNvPr>
          <p:cNvSpPr>
            <a:spLocks noGrp="1"/>
          </p:cNvSpPr>
          <p:nvPr>
            <p:ph type="title"/>
          </p:nvPr>
        </p:nvSpPr>
        <p:spPr>
          <a:xfrm>
            <a:off x="537349" y="416224"/>
            <a:ext cx="8364718" cy="484095"/>
          </a:xfrm>
        </p:spPr>
        <p:txBody>
          <a:bodyPr>
            <a:normAutofit fontScale="90000"/>
          </a:bodyPr>
          <a:lstStyle/>
          <a:p>
            <a:pPr algn="ctr"/>
            <a:r>
              <a:rPr lang="en-US" sz="2800" b="1" dirty="0">
                <a:solidFill>
                  <a:srgbClr val="AE4B38"/>
                </a:solidFill>
                <a:ea typeface="Calibri"/>
                <a:cs typeface="Calibri"/>
                <a:sym typeface="Calibri"/>
              </a:rPr>
              <a:t>Overpaid CEOs Underperform</a:t>
            </a:r>
            <a:br>
              <a:rPr lang="en-US" sz="2800" b="1" dirty="0">
                <a:solidFill>
                  <a:srgbClr val="AE4B38"/>
                </a:solidFill>
                <a:ea typeface="Calibri"/>
                <a:cs typeface="Calibri"/>
                <a:sym typeface="Calibri"/>
              </a:rPr>
            </a:br>
            <a:r>
              <a:rPr lang="en-US" sz="2800" b="1" dirty="0">
                <a:solidFill>
                  <a:srgbClr val="AE4B38"/>
                </a:solidFill>
                <a:ea typeface="Calibri"/>
                <a:cs typeface="Calibri"/>
                <a:sym typeface="Calibri"/>
              </a:rPr>
              <a:t>In Each of the 7 Years of Our Annual Reports </a:t>
            </a:r>
            <a:br>
              <a:rPr lang="en-US" sz="2800" dirty="0">
                <a:solidFill>
                  <a:srgbClr val="AE4B38"/>
                </a:solidFill>
              </a:rPr>
            </a:br>
            <a:endParaRPr lang="en-US" sz="2800" dirty="0">
              <a:solidFill>
                <a:srgbClr val="AE4B38"/>
              </a:solidFill>
            </a:endParaRPr>
          </a:p>
        </p:txBody>
      </p:sp>
      <p:sp>
        <p:nvSpPr>
          <p:cNvPr id="3" name="Google Shape;247;p32">
            <a:extLst>
              <a:ext uri="{FF2B5EF4-FFF2-40B4-BE49-F238E27FC236}">
                <a16:creationId xmlns:a16="http://schemas.microsoft.com/office/drawing/2014/main" id="{5EE6A49F-03EE-ED4F-8D94-A85DA66B0F78}"/>
              </a:ext>
            </a:extLst>
          </p:cNvPr>
          <p:cNvSpPr txBox="1"/>
          <p:nvPr/>
        </p:nvSpPr>
        <p:spPr>
          <a:xfrm>
            <a:off x="0" y="6567398"/>
            <a:ext cx="5460469"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dirty="0">
                <a:solidFill>
                  <a:schemeClr val="tx1">
                    <a:lumMod val="65000"/>
                    <a:lumOff val="35000"/>
                  </a:schemeClr>
                </a:solidFill>
                <a:latin typeface="Arial" panose="020B0604020202020204" pitchFamily="34" charset="0"/>
                <a:ea typeface="Arial"/>
                <a:cs typeface="Arial" panose="020B0604020202020204" pitchFamily="34" charset="0"/>
                <a:sym typeface="Arial"/>
              </a:rPr>
              <a:t>Source: ISS; </a:t>
            </a:r>
            <a:r>
              <a:rPr lang="en-US" sz="1000" dirty="0">
                <a:solidFill>
                  <a:schemeClr val="tx1">
                    <a:lumMod val="65000"/>
                    <a:lumOff val="35000"/>
                  </a:schemeClr>
                </a:solidFill>
                <a:latin typeface="Arial" panose="020B0604020202020204" pitchFamily="34" charset="0"/>
                <a:cs typeface="Arial" panose="020B0604020202020204" pitchFamily="34" charset="0"/>
              </a:rPr>
              <a:t>Refinitiv</a:t>
            </a:r>
            <a:r>
              <a:rPr lang="en-US" sz="1000" dirty="0">
                <a:solidFill>
                  <a:schemeClr val="tx1">
                    <a:lumMod val="65000"/>
                    <a:lumOff val="35000"/>
                  </a:schemeClr>
                </a:solidFill>
                <a:latin typeface="Arial" panose="020B0604020202020204" pitchFamily="34" charset="0"/>
                <a:ea typeface="Arial"/>
                <a:cs typeface="Arial" panose="020B0604020202020204" pitchFamily="34" charset="0"/>
                <a:sym typeface="Arial"/>
              </a:rPr>
              <a:t>; As You Sow; HIP Investor</a:t>
            </a:r>
            <a:endParaRPr sz="1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5" name="Picture 4" descr="Chart, bar chart&#10;&#10;Description automatically generated">
            <a:extLst>
              <a:ext uri="{FF2B5EF4-FFF2-40B4-BE49-F238E27FC236}">
                <a16:creationId xmlns:a16="http://schemas.microsoft.com/office/drawing/2014/main" id="{01CDF559-9D20-C14A-AD5B-A57083AEBE13}"/>
              </a:ext>
            </a:extLst>
          </p:cNvPr>
          <p:cNvPicPr>
            <a:picLocks noChangeAspect="1"/>
          </p:cNvPicPr>
          <p:nvPr/>
        </p:nvPicPr>
        <p:blipFill>
          <a:blip r:embed="rId2"/>
          <a:stretch>
            <a:fillRect/>
          </a:stretch>
        </p:blipFill>
        <p:spPr>
          <a:xfrm>
            <a:off x="0" y="1140451"/>
            <a:ext cx="9144000" cy="4577097"/>
          </a:xfrm>
          <a:prstGeom prst="rect">
            <a:avLst/>
          </a:prstGeom>
        </p:spPr>
      </p:pic>
    </p:spTree>
    <p:extLst>
      <p:ext uri="{BB962C8B-B14F-4D97-AF65-F5344CB8AC3E}">
        <p14:creationId xmlns:p14="http://schemas.microsoft.com/office/powerpoint/2010/main" val="2633659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852B0-A5C1-C54D-BC08-0D45673E1AFC}"/>
              </a:ext>
            </a:extLst>
          </p:cNvPr>
          <p:cNvSpPr>
            <a:spLocks noGrp="1"/>
          </p:cNvSpPr>
          <p:nvPr>
            <p:ph type="title"/>
          </p:nvPr>
        </p:nvSpPr>
        <p:spPr>
          <a:xfrm>
            <a:off x="794905" y="105237"/>
            <a:ext cx="7886700" cy="1325563"/>
          </a:xfrm>
        </p:spPr>
        <p:txBody>
          <a:bodyPr>
            <a:normAutofit/>
          </a:bodyPr>
          <a:lstStyle/>
          <a:p>
            <a:pPr algn="ctr"/>
            <a:r>
              <a:rPr lang="en-US" sz="3200" b="1" dirty="0">
                <a:solidFill>
                  <a:srgbClr val="AE4B38"/>
                </a:solidFill>
              </a:rPr>
              <a:t>Since Our 2015 Report, Year After Year, </a:t>
            </a:r>
            <a:br>
              <a:rPr lang="en-US" sz="3200" b="1" dirty="0">
                <a:solidFill>
                  <a:srgbClr val="AE4B38"/>
                </a:solidFill>
              </a:rPr>
            </a:br>
            <a:r>
              <a:rPr lang="en-US" sz="3200" b="1" dirty="0">
                <a:solidFill>
                  <a:srgbClr val="AE4B38"/>
                </a:solidFill>
              </a:rPr>
              <a:t>Overpaid CEOs Underperform</a:t>
            </a:r>
            <a:endParaRPr lang="en-US" sz="3200" dirty="0">
              <a:solidFill>
                <a:srgbClr val="AE4B38"/>
              </a:solidFill>
            </a:endParaRPr>
          </a:p>
        </p:txBody>
      </p:sp>
      <p:sp>
        <p:nvSpPr>
          <p:cNvPr id="4" name="Google Shape;219;p29">
            <a:extLst>
              <a:ext uri="{FF2B5EF4-FFF2-40B4-BE49-F238E27FC236}">
                <a16:creationId xmlns:a16="http://schemas.microsoft.com/office/drawing/2014/main" id="{13F5BACD-F4AA-4A45-BC15-5171D5DB745C}"/>
              </a:ext>
            </a:extLst>
          </p:cNvPr>
          <p:cNvSpPr txBox="1"/>
          <p:nvPr/>
        </p:nvSpPr>
        <p:spPr>
          <a:xfrm>
            <a:off x="26799" y="6526534"/>
            <a:ext cx="5482179"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dirty="0">
                <a:solidFill>
                  <a:schemeClr val="tx1">
                    <a:lumMod val="65000"/>
                    <a:lumOff val="35000"/>
                  </a:schemeClr>
                </a:solidFill>
                <a:latin typeface="Arial"/>
                <a:ea typeface="Arial"/>
                <a:cs typeface="Arial"/>
                <a:sym typeface="Arial"/>
              </a:rPr>
              <a:t>Source: Yahoo Finance: As You Sow; HIP Investor</a:t>
            </a:r>
            <a:endParaRPr sz="1000" dirty="0">
              <a:solidFill>
                <a:schemeClr val="tx1">
                  <a:lumMod val="65000"/>
                  <a:lumOff val="35000"/>
                </a:schemeClr>
              </a:solidFill>
            </a:endParaRPr>
          </a:p>
        </p:txBody>
      </p:sp>
      <p:pic>
        <p:nvPicPr>
          <p:cNvPr id="5" name="Picture 4" descr="Chart, waterfall chart&#10;&#10;Description automatically generated">
            <a:extLst>
              <a:ext uri="{FF2B5EF4-FFF2-40B4-BE49-F238E27FC236}">
                <a16:creationId xmlns:a16="http://schemas.microsoft.com/office/drawing/2014/main" id="{1C2D1E5F-9341-334D-A8E5-D0D7CCD45C48}"/>
              </a:ext>
            </a:extLst>
          </p:cNvPr>
          <p:cNvPicPr>
            <a:picLocks noChangeAspect="1"/>
          </p:cNvPicPr>
          <p:nvPr/>
        </p:nvPicPr>
        <p:blipFill>
          <a:blip r:embed="rId2"/>
          <a:stretch>
            <a:fillRect/>
          </a:stretch>
        </p:blipFill>
        <p:spPr>
          <a:xfrm>
            <a:off x="231197" y="1430800"/>
            <a:ext cx="8681605" cy="4544733"/>
          </a:xfrm>
          <a:prstGeom prst="rect">
            <a:avLst/>
          </a:prstGeom>
        </p:spPr>
      </p:pic>
    </p:spTree>
    <p:extLst>
      <p:ext uri="{BB962C8B-B14F-4D97-AF65-F5344CB8AC3E}">
        <p14:creationId xmlns:p14="http://schemas.microsoft.com/office/powerpoint/2010/main" val="4034133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CD1D7-BEC1-4448-8BFB-42F5AA046E5B}"/>
              </a:ext>
            </a:extLst>
          </p:cNvPr>
          <p:cNvSpPr>
            <a:spLocks noGrp="1"/>
          </p:cNvSpPr>
          <p:nvPr>
            <p:ph type="title"/>
          </p:nvPr>
        </p:nvSpPr>
        <p:spPr>
          <a:xfrm>
            <a:off x="780802" y="177136"/>
            <a:ext cx="7886700" cy="1325563"/>
          </a:xfrm>
        </p:spPr>
        <p:txBody>
          <a:bodyPr>
            <a:normAutofit/>
          </a:bodyPr>
          <a:lstStyle/>
          <a:p>
            <a:pPr algn="ctr"/>
            <a:r>
              <a:rPr lang="en-US" sz="2800" b="1" dirty="0">
                <a:solidFill>
                  <a:srgbClr val="AE4B38"/>
                </a:solidFill>
                <a:cs typeface="Calibri"/>
                <a:sym typeface="Calibri"/>
              </a:rPr>
              <a:t>Portfolios that Exclude, Divest, or Underweight the Most Overpaid 100 Could Earn More</a:t>
            </a:r>
            <a:endParaRPr lang="en-US" sz="2800" dirty="0">
              <a:solidFill>
                <a:srgbClr val="AE4B38"/>
              </a:solidFill>
            </a:endParaRPr>
          </a:p>
        </p:txBody>
      </p:sp>
      <p:sp>
        <p:nvSpPr>
          <p:cNvPr id="3" name="Google Shape;239;p31">
            <a:extLst>
              <a:ext uri="{FF2B5EF4-FFF2-40B4-BE49-F238E27FC236}">
                <a16:creationId xmlns:a16="http://schemas.microsoft.com/office/drawing/2014/main" id="{B97E9F73-ACE9-294B-8530-B0CC55595538}"/>
              </a:ext>
            </a:extLst>
          </p:cNvPr>
          <p:cNvSpPr txBox="1"/>
          <p:nvPr/>
        </p:nvSpPr>
        <p:spPr>
          <a:xfrm>
            <a:off x="0" y="6534835"/>
            <a:ext cx="5460469"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dirty="0">
                <a:solidFill>
                  <a:schemeClr val="tx1">
                    <a:lumMod val="65000"/>
                    <a:lumOff val="35000"/>
                  </a:schemeClr>
                </a:solidFill>
                <a:latin typeface="Arial" panose="020B0604020202020204" pitchFamily="34" charset="0"/>
                <a:ea typeface="Arial"/>
                <a:cs typeface="Arial" panose="020B0604020202020204" pitchFamily="34" charset="0"/>
                <a:sym typeface="Arial"/>
              </a:rPr>
              <a:t>Source: ISS; </a:t>
            </a:r>
            <a:r>
              <a:rPr lang="en-US" sz="1000" dirty="0">
                <a:solidFill>
                  <a:schemeClr val="tx1">
                    <a:lumMod val="65000"/>
                    <a:lumOff val="35000"/>
                  </a:schemeClr>
                </a:solidFill>
                <a:latin typeface="Arial" panose="020B0604020202020204" pitchFamily="34" charset="0"/>
                <a:cs typeface="Arial" panose="020B0604020202020204" pitchFamily="34" charset="0"/>
              </a:rPr>
              <a:t>Refinitiv</a:t>
            </a:r>
            <a:r>
              <a:rPr lang="en-US" sz="1000" dirty="0">
                <a:solidFill>
                  <a:schemeClr val="tx1">
                    <a:lumMod val="65000"/>
                    <a:lumOff val="35000"/>
                  </a:schemeClr>
                </a:solidFill>
                <a:latin typeface="Arial" panose="020B0604020202020204" pitchFamily="34" charset="0"/>
                <a:ea typeface="Arial"/>
                <a:cs typeface="Arial" panose="020B0604020202020204" pitchFamily="34" charset="0"/>
                <a:sym typeface="Arial"/>
              </a:rPr>
              <a:t>; As You Sow; HIP Investor</a:t>
            </a:r>
            <a:endParaRPr sz="1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8" name="Google Shape;240;p31">
            <a:extLst>
              <a:ext uri="{FF2B5EF4-FFF2-40B4-BE49-F238E27FC236}">
                <a16:creationId xmlns:a16="http://schemas.microsoft.com/office/drawing/2014/main" id="{073B4C9F-F324-7341-A964-71D37EA7C2DE}"/>
              </a:ext>
            </a:extLst>
          </p:cNvPr>
          <p:cNvSpPr txBox="1"/>
          <p:nvPr/>
        </p:nvSpPr>
        <p:spPr>
          <a:xfrm>
            <a:off x="932955" y="5803716"/>
            <a:ext cx="7582393" cy="73111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dirty="0">
                <a:solidFill>
                  <a:srgbClr val="000000"/>
                </a:solidFill>
                <a:latin typeface="Calibri"/>
                <a:ea typeface="Calibri"/>
                <a:cs typeface="Calibri"/>
                <a:sym typeface="Calibri"/>
              </a:rPr>
              <a:t>Divesting, underweighting, or excluding these 100 firms with Overpaid CEOs would have been better for investors</a:t>
            </a:r>
            <a:endParaRPr sz="1050" b="1" dirty="0">
              <a:solidFill>
                <a:schemeClr val="dk1"/>
              </a:solidFill>
              <a:latin typeface="Calibri"/>
              <a:ea typeface="Calibri"/>
              <a:cs typeface="Calibri"/>
              <a:sym typeface="Calibri"/>
            </a:endParaRPr>
          </a:p>
        </p:txBody>
      </p:sp>
      <p:pic>
        <p:nvPicPr>
          <p:cNvPr id="6" name="Picture 5" descr="Chart, line chart&#10;&#10;Description automatically generated">
            <a:extLst>
              <a:ext uri="{FF2B5EF4-FFF2-40B4-BE49-F238E27FC236}">
                <a16:creationId xmlns:a16="http://schemas.microsoft.com/office/drawing/2014/main" id="{F3CE1F57-7919-C34B-94A4-989368C46535}"/>
              </a:ext>
            </a:extLst>
          </p:cNvPr>
          <p:cNvPicPr>
            <a:picLocks noChangeAspect="1"/>
          </p:cNvPicPr>
          <p:nvPr/>
        </p:nvPicPr>
        <p:blipFill>
          <a:blip r:embed="rId2"/>
          <a:stretch>
            <a:fillRect/>
          </a:stretch>
        </p:blipFill>
        <p:spPr>
          <a:xfrm>
            <a:off x="314325" y="1384478"/>
            <a:ext cx="8515349" cy="4419238"/>
          </a:xfrm>
          <a:prstGeom prst="rect">
            <a:avLst/>
          </a:prstGeom>
        </p:spPr>
      </p:pic>
    </p:spTree>
    <p:extLst>
      <p:ext uri="{BB962C8B-B14F-4D97-AF65-F5344CB8AC3E}">
        <p14:creationId xmlns:p14="http://schemas.microsoft.com/office/powerpoint/2010/main" val="1522364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A3451-76FC-BD41-B21C-FF08233845AE}"/>
              </a:ext>
            </a:extLst>
          </p:cNvPr>
          <p:cNvSpPr>
            <a:spLocks noGrp="1"/>
          </p:cNvSpPr>
          <p:nvPr>
            <p:ph type="title"/>
          </p:nvPr>
        </p:nvSpPr>
        <p:spPr>
          <a:xfrm>
            <a:off x="693305" y="23381"/>
            <a:ext cx="7886700" cy="1325563"/>
          </a:xfrm>
        </p:spPr>
        <p:txBody>
          <a:bodyPr>
            <a:normAutofit/>
          </a:bodyPr>
          <a:lstStyle/>
          <a:p>
            <a:pPr algn="ctr"/>
            <a:r>
              <a:rPr lang="en-US" sz="2800" b="1" dirty="0">
                <a:solidFill>
                  <a:srgbClr val="AE4B38"/>
                </a:solidFill>
              </a:rPr>
              <a:t>CEO Pay Needs Better Accountability tied to Meaningful Success Metrics, including Worker Pay</a:t>
            </a:r>
            <a:endParaRPr lang="en-US" sz="2800" dirty="0">
              <a:solidFill>
                <a:srgbClr val="AE4B38"/>
              </a:solidFill>
            </a:endParaRPr>
          </a:p>
        </p:txBody>
      </p:sp>
      <p:sp>
        <p:nvSpPr>
          <p:cNvPr id="3" name="Content Placeholder 2">
            <a:extLst>
              <a:ext uri="{FF2B5EF4-FFF2-40B4-BE49-F238E27FC236}">
                <a16:creationId xmlns:a16="http://schemas.microsoft.com/office/drawing/2014/main" id="{84D76D9B-6D34-CC4F-9778-F6A594A99EB5}"/>
              </a:ext>
            </a:extLst>
          </p:cNvPr>
          <p:cNvSpPr>
            <a:spLocks noGrp="1"/>
          </p:cNvSpPr>
          <p:nvPr>
            <p:ph idx="1"/>
          </p:nvPr>
        </p:nvSpPr>
        <p:spPr>
          <a:xfrm>
            <a:off x="267855" y="1533236"/>
            <a:ext cx="8737600" cy="4643727"/>
          </a:xfrm>
        </p:spPr>
        <p:txBody>
          <a:bodyPr>
            <a:normAutofit fontScale="92500" lnSpcReduction="20000"/>
          </a:bodyPr>
          <a:lstStyle/>
          <a:p>
            <a:pPr marL="0" lvl="0" indent="0">
              <a:lnSpc>
                <a:spcPct val="102000"/>
              </a:lnSpc>
              <a:spcBef>
                <a:spcPts val="0"/>
              </a:spcBef>
              <a:buClr>
                <a:srgbClr val="000000"/>
              </a:buClr>
              <a:buSzPts val="2400"/>
              <a:buNone/>
            </a:pPr>
            <a:r>
              <a:rPr lang="en-US" sz="2400" b="1" dirty="0">
                <a:solidFill>
                  <a:srgbClr val="000000"/>
                </a:solidFill>
                <a:ea typeface="Calibri"/>
                <a:cs typeface="Calibri"/>
                <a:sym typeface="Calibri"/>
              </a:rPr>
              <a:t>Overpaid CEOs </a:t>
            </a:r>
            <a:r>
              <a:rPr lang="en-US" sz="2400" b="1" u="sng" dirty="0">
                <a:solidFill>
                  <a:srgbClr val="FF0000"/>
                </a:solidFill>
                <a:ea typeface="Calibri"/>
                <a:cs typeface="Calibri"/>
                <a:sym typeface="Calibri"/>
              </a:rPr>
              <a:t>Underperform</a:t>
            </a:r>
            <a:r>
              <a:rPr lang="en-US" sz="2400" b="1" dirty="0">
                <a:solidFill>
                  <a:srgbClr val="000000"/>
                </a:solidFill>
                <a:ea typeface="Calibri"/>
                <a:cs typeface="Calibri"/>
                <a:sym typeface="Calibri"/>
              </a:rPr>
              <a:t> on Total Shareholder Return</a:t>
            </a:r>
            <a:endParaRPr lang="en-US" sz="2400" b="1" dirty="0">
              <a:ea typeface="Calibri"/>
              <a:cs typeface="Calibri"/>
              <a:sym typeface="Calibri"/>
            </a:endParaRPr>
          </a:p>
          <a:p>
            <a:pPr lvl="1">
              <a:lnSpc>
                <a:spcPct val="170000"/>
              </a:lnSpc>
              <a:spcBef>
                <a:spcPts val="0"/>
              </a:spcBef>
              <a:buClr>
                <a:srgbClr val="000000"/>
              </a:buClr>
              <a:buSzPts val="2400"/>
            </a:pPr>
            <a:r>
              <a:rPr lang="en-US" sz="1500" dirty="0">
                <a:solidFill>
                  <a:srgbClr val="000000"/>
                </a:solidFill>
                <a:ea typeface="Calibri"/>
                <a:cs typeface="Calibri"/>
                <a:sym typeface="Calibri"/>
              </a:rPr>
              <a:t>Long-term compensation should be put in </a:t>
            </a:r>
            <a:r>
              <a:rPr lang="en-US" sz="1500" b="1" dirty="0">
                <a:solidFill>
                  <a:srgbClr val="FF0000"/>
                </a:solidFill>
                <a:ea typeface="Calibri"/>
                <a:cs typeface="Calibri"/>
                <a:sym typeface="Calibri"/>
              </a:rPr>
              <a:t>5- to 10-year Escrow accounts</a:t>
            </a:r>
            <a:r>
              <a:rPr lang="en-US" sz="1500" dirty="0">
                <a:solidFill>
                  <a:srgbClr val="000000"/>
                </a:solidFill>
                <a:ea typeface="Calibri"/>
                <a:cs typeface="Calibri"/>
                <a:sym typeface="Calibri"/>
              </a:rPr>
              <a:t> </a:t>
            </a:r>
            <a:br>
              <a:rPr lang="en-US" sz="1400" dirty="0">
                <a:solidFill>
                  <a:srgbClr val="000000"/>
                </a:solidFill>
                <a:ea typeface="Calibri"/>
                <a:cs typeface="Calibri"/>
                <a:sym typeface="Calibri"/>
              </a:rPr>
            </a:br>
            <a:endParaRPr lang="en-US" sz="1300" dirty="0">
              <a:solidFill>
                <a:srgbClr val="000000"/>
              </a:solidFill>
              <a:ea typeface="Calibri"/>
              <a:cs typeface="Calibri"/>
              <a:sym typeface="Calibri"/>
            </a:endParaRPr>
          </a:p>
          <a:p>
            <a:pPr marL="0" lvl="0" indent="0">
              <a:lnSpc>
                <a:spcPct val="102000"/>
              </a:lnSpc>
              <a:spcBef>
                <a:spcPts val="0"/>
              </a:spcBef>
              <a:buClr>
                <a:srgbClr val="000000"/>
              </a:buClr>
              <a:buSzPts val="2400"/>
              <a:buNone/>
            </a:pPr>
            <a:r>
              <a:rPr lang="en-US" sz="2400" b="1" dirty="0">
                <a:solidFill>
                  <a:srgbClr val="000000"/>
                </a:solidFill>
                <a:ea typeface="Calibri"/>
                <a:cs typeface="Calibri"/>
                <a:sym typeface="Calibri"/>
              </a:rPr>
              <a:t>CEO Pay frequently linked to “</a:t>
            </a:r>
            <a:r>
              <a:rPr lang="en-US" sz="2400" b="1" u="sng" dirty="0">
                <a:solidFill>
                  <a:srgbClr val="000000"/>
                </a:solidFill>
                <a:ea typeface="Calibri"/>
                <a:cs typeface="Calibri"/>
                <a:sym typeface="Calibri"/>
              </a:rPr>
              <a:t>old</a:t>
            </a:r>
            <a:r>
              <a:rPr lang="en-US" sz="2400" b="1" dirty="0">
                <a:solidFill>
                  <a:srgbClr val="000000"/>
                </a:solidFill>
                <a:ea typeface="Calibri"/>
                <a:cs typeface="Calibri"/>
                <a:sym typeface="Calibri"/>
              </a:rPr>
              <a:t>” financial metrics, like EPS</a:t>
            </a:r>
            <a:endParaRPr lang="en-US" sz="2400" b="1" dirty="0">
              <a:ea typeface="Calibri"/>
              <a:cs typeface="Calibri"/>
              <a:sym typeface="Calibri"/>
            </a:endParaRPr>
          </a:p>
          <a:p>
            <a:pPr lvl="1">
              <a:lnSpc>
                <a:spcPct val="160000"/>
              </a:lnSpc>
              <a:spcBef>
                <a:spcPts val="0"/>
              </a:spcBef>
              <a:buClr>
                <a:srgbClr val="000000"/>
              </a:buClr>
              <a:buSzPts val="2400"/>
            </a:pPr>
            <a:r>
              <a:rPr lang="en-US" sz="1500" dirty="0">
                <a:solidFill>
                  <a:srgbClr val="000000"/>
                </a:solidFill>
                <a:ea typeface="Calibri"/>
                <a:cs typeface="Calibri"/>
                <a:sym typeface="Calibri"/>
              </a:rPr>
              <a:t>EPS = Earnings Per Share (EPS), and is an outdated metric</a:t>
            </a:r>
          </a:p>
          <a:p>
            <a:pPr lvl="1">
              <a:lnSpc>
                <a:spcPct val="160000"/>
              </a:lnSpc>
              <a:spcBef>
                <a:spcPts val="0"/>
              </a:spcBef>
              <a:buClr>
                <a:srgbClr val="000000"/>
              </a:buClr>
              <a:buSzPts val="2400"/>
            </a:pPr>
            <a:r>
              <a:rPr lang="en-US" sz="1500" b="1" dirty="0">
                <a:solidFill>
                  <a:srgbClr val="FF0000"/>
                </a:solidFill>
              </a:rPr>
              <a:t>Yet still used by 30% of S&amp;P500 as a CEO performance metric</a:t>
            </a:r>
          </a:p>
          <a:p>
            <a:pPr lvl="1">
              <a:lnSpc>
                <a:spcPct val="160000"/>
              </a:lnSpc>
              <a:spcBef>
                <a:spcPts val="0"/>
              </a:spcBef>
              <a:buClr>
                <a:srgbClr val="000000"/>
              </a:buClr>
              <a:buSzPts val="2400"/>
            </a:pPr>
            <a:r>
              <a:rPr lang="en-US" sz="1500" dirty="0">
                <a:solidFill>
                  <a:srgbClr val="000000"/>
                </a:solidFill>
                <a:ea typeface="Calibri"/>
                <a:cs typeface="Calibri"/>
                <a:sym typeface="Calibri"/>
              </a:rPr>
              <a:t>Earnings are 1-year and can be massaged</a:t>
            </a:r>
          </a:p>
          <a:p>
            <a:pPr lvl="1">
              <a:lnSpc>
                <a:spcPct val="160000"/>
              </a:lnSpc>
              <a:spcBef>
                <a:spcPts val="0"/>
              </a:spcBef>
              <a:buClr>
                <a:srgbClr val="000000"/>
              </a:buClr>
              <a:buSzPts val="2400"/>
            </a:pPr>
            <a:r>
              <a:rPr lang="en-US" sz="1500" dirty="0">
                <a:solidFill>
                  <a:srgbClr val="000000"/>
                </a:solidFill>
              </a:rPr>
              <a:t>Shares outstanding are </a:t>
            </a:r>
            <a:r>
              <a:rPr lang="en-US" sz="1500" dirty="0">
                <a:solidFill>
                  <a:srgbClr val="000000"/>
                </a:solidFill>
                <a:ea typeface="Calibri"/>
                <a:cs typeface="Calibri"/>
                <a:sym typeface="Calibri"/>
              </a:rPr>
              <a:t>frequently repurchased rather than invested in </a:t>
            </a:r>
            <a:r>
              <a:rPr lang="en-US" sz="1500" b="1" dirty="0">
                <a:solidFill>
                  <a:srgbClr val="FF0000"/>
                </a:solidFill>
                <a:ea typeface="Calibri"/>
                <a:cs typeface="Calibri"/>
                <a:sym typeface="Calibri"/>
              </a:rPr>
              <a:t>R&amp;D or worker pay</a:t>
            </a:r>
            <a:br>
              <a:rPr lang="en-US" sz="1400" dirty="0">
                <a:solidFill>
                  <a:srgbClr val="000000"/>
                </a:solidFill>
                <a:ea typeface="Calibri"/>
                <a:cs typeface="Calibri"/>
                <a:sym typeface="Calibri"/>
              </a:rPr>
            </a:br>
            <a:endParaRPr lang="en-US" sz="800" dirty="0">
              <a:solidFill>
                <a:srgbClr val="000000"/>
              </a:solidFill>
              <a:ea typeface="Calibri"/>
              <a:cs typeface="Calibri"/>
              <a:sym typeface="Calibri"/>
            </a:endParaRPr>
          </a:p>
          <a:p>
            <a:pPr marL="0" lvl="0" indent="0">
              <a:lnSpc>
                <a:spcPct val="102000"/>
              </a:lnSpc>
              <a:spcBef>
                <a:spcPts val="400"/>
              </a:spcBef>
              <a:buClr>
                <a:srgbClr val="000000"/>
              </a:buClr>
              <a:buSzPts val="2400"/>
              <a:buNone/>
            </a:pPr>
            <a:r>
              <a:rPr lang="en-US" sz="2400" b="1" dirty="0">
                <a:solidFill>
                  <a:srgbClr val="000000"/>
                </a:solidFill>
                <a:ea typeface="Calibri"/>
                <a:cs typeface="Calibri"/>
                <a:sym typeface="Calibri"/>
              </a:rPr>
              <a:t>“CEO Pay to Average Worker Pay” is a </a:t>
            </a:r>
            <a:r>
              <a:rPr lang="en-US" sz="2400" b="1" u="sng" dirty="0">
                <a:solidFill>
                  <a:srgbClr val="000000"/>
                </a:solidFill>
                <a:ea typeface="Calibri"/>
                <a:cs typeface="Calibri"/>
                <a:sym typeface="Calibri"/>
              </a:rPr>
              <a:t>better indicator of risk</a:t>
            </a:r>
            <a:endParaRPr lang="en-US" sz="2400" b="1" u="sng" dirty="0">
              <a:ea typeface="Calibri"/>
              <a:cs typeface="Calibri"/>
              <a:sym typeface="Calibri"/>
            </a:endParaRPr>
          </a:p>
          <a:p>
            <a:pPr lvl="1">
              <a:lnSpc>
                <a:spcPct val="160000"/>
              </a:lnSpc>
              <a:spcBef>
                <a:spcPts val="400"/>
              </a:spcBef>
              <a:buClr>
                <a:srgbClr val="000000"/>
              </a:buClr>
              <a:buSzPts val="2400"/>
            </a:pPr>
            <a:r>
              <a:rPr lang="en-US" sz="1500" dirty="0">
                <a:solidFill>
                  <a:srgbClr val="000000"/>
                </a:solidFill>
                <a:ea typeface="Calibri"/>
                <a:cs typeface="Calibri"/>
                <a:sym typeface="Calibri"/>
              </a:rPr>
              <a:t>HIP Investor’s analysis of 11,000 companies globally over 10 years finds that </a:t>
            </a:r>
            <a:br>
              <a:rPr lang="en-US" sz="1500" dirty="0">
                <a:solidFill>
                  <a:srgbClr val="000000"/>
                </a:solidFill>
                <a:ea typeface="Calibri"/>
                <a:cs typeface="Calibri"/>
                <a:sym typeface="Calibri"/>
              </a:rPr>
            </a:br>
            <a:r>
              <a:rPr lang="en-US" sz="1500" b="1" dirty="0">
                <a:solidFill>
                  <a:srgbClr val="000000"/>
                </a:solidFill>
                <a:ea typeface="Calibri"/>
                <a:cs typeface="Calibri"/>
                <a:sym typeface="Calibri"/>
              </a:rPr>
              <a:t>CEOs paid 400x to 2000x the average worker </a:t>
            </a:r>
            <a:r>
              <a:rPr lang="en-US" sz="1500" b="1" dirty="0">
                <a:solidFill>
                  <a:srgbClr val="FF0000"/>
                </a:solidFill>
                <a:ea typeface="Calibri"/>
                <a:cs typeface="Calibri"/>
                <a:sym typeface="Calibri"/>
              </a:rPr>
              <a:t>frequently result in lower returns</a:t>
            </a:r>
            <a:endParaRPr lang="en-US" sz="1500" b="1" dirty="0">
              <a:solidFill>
                <a:srgbClr val="000000"/>
              </a:solidFill>
              <a:ea typeface="Calibri"/>
              <a:cs typeface="Calibri"/>
              <a:sym typeface="Calibri"/>
            </a:endParaRPr>
          </a:p>
          <a:p>
            <a:pPr lvl="1">
              <a:lnSpc>
                <a:spcPct val="160000"/>
              </a:lnSpc>
              <a:spcBef>
                <a:spcPts val="400"/>
              </a:spcBef>
              <a:buClr>
                <a:srgbClr val="000000"/>
              </a:buClr>
              <a:buSzPts val="2400"/>
            </a:pPr>
            <a:r>
              <a:rPr lang="en-US" sz="1500" dirty="0">
                <a:solidFill>
                  <a:srgbClr val="000000"/>
                </a:solidFill>
              </a:rPr>
              <a:t>The CEO refrain of “People are the most important asset” is not accurate for many</a:t>
            </a:r>
            <a:endParaRPr lang="en-US" sz="1500" b="1" dirty="0">
              <a:solidFill>
                <a:srgbClr val="000000"/>
              </a:solidFill>
            </a:endParaRPr>
          </a:p>
          <a:p>
            <a:pPr lvl="1">
              <a:lnSpc>
                <a:spcPct val="160000"/>
              </a:lnSpc>
              <a:spcBef>
                <a:spcPts val="400"/>
              </a:spcBef>
              <a:buClr>
                <a:srgbClr val="000000"/>
              </a:buClr>
              <a:buSzPts val="2400"/>
            </a:pPr>
            <a:r>
              <a:rPr lang="en-US" sz="1500" dirty="0">
                <a:solidFill>
                  <a:srgbClr val="000000"/>
                </a:solidFill>
              </a:rPr>
              <a:t>People are treated as </a:t>
            </a:r>
            <a:r>
              <a:rPr lang="en-US" sz="1500" b="1" dirty="0">
                <a:solidFill>
                  <a:srgbClr val="000000"/>
                </a:solidFill>
              </a:rPr>
              <a:t>short-term expenses, </a:t>
            </a:r>
            <a:r>
              <a:rPr lang="en-US" sz="1500" b="1" u="sng" dirty="0">
                <a:solidFill>
                  <a:srgbClr val="000000"/>
                </a:solidFill>
              </a:rPr>
              <a:t>not</a:t>
            </a:r>
            <a:r>
              <a:rPr lang="en-US" sz="1500" b="1" dirty="0">
                <a:solidFill>
                  <a:srgbClr val="000000"/>
                </a:solidFill>
              </a:rPr>
              <a:t> long-term appreciating assets</a:t>
            </a:r>
            <a:r>
              <a:rPr lang="en-US" sz="1500" dirty="0">
                <a:solidFill>
                  <a:srgbClr val="000000"/>
                </a:solidFill>
              </a:rPr>
              <a:t> by accounting or finance on the financial statements –</a:t>
            </a:r>
            <a:r>
              <a:rPr lang="en-US" sz="1500" b="1" dirty="0">
                <a:solidFill>
                  <a:srgbClr val="000000"/>
                </a:solidFill>
              </a:rPr>
              <a:t> </a:t>
            </a:r>
            <a:r>
              <a:rPr lang="en-US" sz="1500" b="1" dirty="0">
                <a:solidFill>
                  <a:srgbClr val="FF0000"/>
                </a:solidFill>
              </a:rPr>
              <a:t>there are gaps in GAAP</a:t>
            </a:r>
            <a:endParaRPr lang="en-US" sz="1500" b="1" dirty="0">
              <a:solidFill>
                <a:srgbClr val="FF0000"/>
              </a:solidFill>
              <a:sym typeface="Calibri"/>
            </a:endParaRPr>
          </a:p>
          <a:p>
            <a:pPr marL="0" indent="0">
              <a:buNone/>
            </a:pPr>
            <a:endParaRPr lang="en-US" dirty="0"/>
          </a:p>
        </p:txBody>
      </p:sp>
      <p:sp>
        <p:nvSpPr>
          <p:cNvPr id="4" name="Google Shape;262;p34">
            <a:extLst>
              <a:ext uri="{FF2B5EF4-FFF2-40B4-BE49-F238E27FC236}">
                <a16:creationId xmlns:a16="http://schemas.microsoft.com/office/drawing/2014/main" id="{701F79D9-EA16-4F4E-99F7-0749B6539E99}"/>
              </a:ext>
            </a:extLst>
          </p:cNvPr>
          <p:cNvSpPr txBox="1"/>
          <p:nvPr/>
        </p:nvSpPr>
        <p:spPr>
          <a:xfrm>
            <a:off x="35442" y="6519446"/>
            <a:ext cx="3181768"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dirty="0">
                <a:solidFill>
                  <a:schemeClr val="tx1">
                    <a:lumMod val="65000"/>
                    <a:lumOff val="35000"/>
                  </a:schemeClr>
                </a:solidFill>
                <a:latin typeface="Arial"/>
                <a:ea typeface="Arial"/>
                <a:cs typeface="Arial"/>
                <a:sym typeface="Arial"/>
              </a:rPr>
              <a:t>Source: Bloomberg; HIP Investor</a:t>
            </a:r>
            <a:endParaRPr sz="1000" dirty="0">
              <a:solidFill>
                <a:schemeClr val="tx1">
                  <a:lumMod val="65000"/>
                  <a:lumOff val="35000"/>
                </a:schemeClr>
              </a:solidFill>
            </a:endParaRPr>
          </a:p>
        </p:txBody>
      </p:sp>
    </p:spTree>
    <p:extLst>
      <p:ext uri="{BB962C8B-B14F-4D97-AF65-F5344CB8AC3E}">
        <p14:creationId xmlns:p14="http://schemas.microsoft.com/office/powerpoint/2010/main" val="2780139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62E07-CD83-D042-8E82-AB3CB3B1D5E0}"/>
              </a:ext>
            </a:extLst>
          </p:cNvPr>
          <p:cNvSpPr>
            <a:spLocks noGrp="1"/>
          </p:cNvSpPr>
          <p:nvPr>
            <p:ph type="title"/>
          </p:nvPr>
        </p:nvSpPr>
        <p:spPr>
          <a:xfrm>
            <a:off x="-1508760" y="813139"/>
            <a:ext cx="7886700" cy="1325563"/>
          </a:xfrm>
        </p:spPr>
        <p:txBody>
          <a:bodyPr/>
          <a:lstStyle/>
          <a:p>
            <a:pPr algn="ctr"/>
            <a:r>
              <a:rPr lang="en-US" b="1" dirty="0">
                <a:solidFill>
                  <a:srgbClr val="AE4B38"/>
                </a:solidFill>
              </a:rPr>
              <a:t>Audience Q&amp;A</a:t>
            </a:r>
          </a:p>
        </p:txBody>
      </p:sp>
      <p:sp>
        <p:nvSpPr>
          <p:cNvPr id="3" name="Google Shape;309;p40">
            <a:extLst>
              <a:ext uri="{FF2B5EF4-FFF2-40B4-BE49-F238E27FC236}">
                <a16:creationId xmlns:a16="http://schemas.microsoft.com/office/drawing/2014/main" id="{67974CA8-2283-DC45-9EA1-1B6D0BF99B24}"/>
              </a:ext>
            </a:extLst>
          </p:cNvPr>
          <p:cNvSpPr/>
          <p:nvPr/>
        </p:nvSpPr>
        <p:spPr>
          <a:xfrm>
            <a:off x="3908975" y="4038996"/>
            <a:ext cx="1981200" cy="734695"/>
          </a:xfrm>
          <a:prstGeom prst="rightArrow">
            <a:avLst>
              <a:gd name="adj1" fmla="val 50000"/>
              <a:gd name="adj2" fmla="val 50005"/>
            </a:avLst>
          </a:prstGeom>
          <a:solidFill>
            <a:srgbClr val="EBA017"/>
          </a:solidFill>
          <a:ln>
            <a:noFill/>
          </a:ln>
          <a:effectLst>
            <a:outerShdw blurRad="50800" dist="38100" dir="2700000" algn="tl" rotWithShape="0">
              <a:srgbClr val="000000">
                <a:alpha val="3960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rgbClr val="FFFFFF"/>
                </a:solidFill>
                <a:latin typeface="Cambria"/>
                <a:ea typeface="Cambria"/>
                <a:cs typeface="Cambria"/>
                <a:sym typeface="Cambria"/>
              </a:rPr>
              <a:t>Q&amp;A Window</a:t>
            </a:r>
            <a:endParaRPr sz="1000" dirty="0">
              <a:solidFill>
                <a:srgbClr val="000000"/>
              </a:solidFill>
              <a:latin typeface="Times"/>
              <a:ea typeface="Times"/>
              <a:cs typeface="Times"/>
              <a:sym typeface="Times"/>
            </a:endParaRPr>
          </a:p>
        </p:txBody>
      </p:sp>
      <p:sp>
        <p:nvSpPr>
          <p:cNvPr id="5" name="Google Shape;312;p40">
            <a:extLst>
              <a:ext uri="{FF2B5EF4-FFF2-40B4-BE49-F238E27FC236}">
                <a16:creationId xmlns:a16="http://schemas.microsoft.com/office/drawing/2014/main" id="{EBBEB89D-F9A3-BF4F-BACC-795B05CF07B8}"/>
              </a:ext>
            </a:extLst>
          </p:cNvPr>
          <p:cNvSpPr/>
          <p:nvPr/>
        </p:nvSpPr>
        <p:spPr>
          <a:xfrm>
            <a:off x="682625" y="2138702"/>
            <a:ext cx="5207550" cy="1676400"/>
          </a:xfrm>
          <a:prstGeom prst="rect">
            <a:avLst/>
          </a:prstGeom>
          <a:noFill/>
          <a:ln>
            <a:noFill/>
          </a:ln>
        </p:spPr>
        <p:txBody>
          <a:bodyPr spcFirstLastPara="1" wrap="square" lIns="91425" tIns="45700" rIns="91425" bIns="45700" anchor="t" anchorCtr="0">
            <a:noAutofit/>
          </a:bodyPr>
          <a:lstStyle/>
          <a:p>
            <a:r>
              <a:rPr lang="en-US" sz="2000" dirty="0"/>
              <a:t>Download the report at: </a:t>
            </a:r>
          </a:p>
          <a:p>
            <a:endParaRPr lang="en-US" sz="2000" dirty="0"/>
          </a:p>
          <a:p>
            <a:r>
              <a:rPr lang="en-US" sz="2000" b="1" dirty="0">
                <a:solidFill>
                  <a:schemeClr val="accent2">
                    <a:lumMod val="75000"/>
                  </a:schemeClr>
                </a:solidFill>
                <a:hlinkClick r:id="rId2">
                  <a:extLst>
                    <a:ext uri="{A12FA001-AC4F-418D-AE19-62706E023703}">
                      <ahyp:hlinkClr xmlns:ahyp="http://schemas.microsoft.com/office/drawing/2018/hyperlinkcolor" val="tx"/>
                    </a:ext>
                  </a:extLst>
                </a:hlinkClick>
              </a:rPr>
              <a:t>https://www.asyousow.org/ceo-pay-reports</a:t>
            </a:r>
            <a:endParaRPr lang="en-US" sz="2000" b="1" dirty="0">
              <a:solidFill>
                <a:schemeClr val="accent2">
                  <a:lumMod val="75000"/>
                </a:schemeClr>
              </a:solidFill>
            </a:endParaRPr>
          </a:p>
          <a:p>
            <a:endParaRPr lang="en-US" sz="2000" b="1" dirty="0"/>
          </a:p>
          <a:p>
            <a:r>
              <a:rPr lang="en-US" sz="2000" b="1" dirty="0"/>
              <a:t>Use the Q&amp;A window to send us your questions</a:t>
            </a:r>
          </a:p>
          <a:p>
            <a:pPr marL="0" marR="0" lvl="0" indent="0" algn="l" rtl="0">
              <a:spcBef>
                <a:spcPts val="0"/>
              </a:spcBef>
              <a:spcAft>
                <a:spcPts val="0"/>
              </a:spcAft>
              <a:buNone/>
            </a:pPr>
            <a:endParaRPr sz="2400" dirty="0">
              <a:solidFill>
                <a:srgbClr val="000000"/>
              </a:solidFill>
              <a:latin typeface="Calibri"/>
              <a:ea typeface="Calibri"/>
              <a:cs typeface="Calibri"/>
              <a:sym typeface="Calibri"/>
            </a:endParaRPr>
          </a:p>
          <a:p>
            <a:pPr marL="342900" marR="0" lvl="0" indent="-203200" algn="l" rtl="0">
              <a:spcBef>
                <a:spcPts val="0"/>
              </a:spcBef>
              <a:spcAft>
                <a:spcPts val="0"/>
              </a:spcAft>
              <a:buClr>
                <a:schemeClr val="dk1"/>
              </a:buClr>
              <a:buSzPts val="2200"/>
              <a:buFont typeface="Arial"/>
              <a:buNone/>
            </a:pPr>
            <a:endParaRPr sz="2200" dirty="0">
              <a:solidFill>
                <a:srgbClr val="000000"/>
              </a:solidFill>
              <a:latin typeface="Calibri"/>
              <a:ea typeface="Calibri"/>
              <a:cs typeface="Calibri"/>
              <a:sym typeface="Calibri"/>
            </a:endParaRPr>
          </a:p>
          <a:p>
            <a:pPr marL="171450" marR="0" lvl="0" indent="-107950" algn="l" rtl="0">
              <a:spcBef>
                <a:spcPts val="0"/>
              </a:spcBef>
              <a:spcAft>
                <a:spcPts val="0"/>
              </a:spcAft>
              <a:buClr>
                <a:schemeClr val="dk1"/>
              </a:buClr>
              <a:buSzPts val="1000"/>
              <a:buFont typeface="Arial"/>
              <a:buNone/>
            </a:pPr>
            <a:endParaRPr sz="1000" dirty="0">
              <a:solidFill>
                <a:srgbClr val="000000"/>
              </a:solidFill>
              <a:latin typeface="Times"/>
              <a:ea typeface="Times"/>
              <a:cs typeface="Times"/>
              <a:sym typeface="Times"/>
            </a:endParaRPr>
          </a:p>
        </p:txBody>
      </p:sp>
      <p:pic>
        <p:nvPicPr>
          <p:cNvPr id="6" name="Google Shape;334;p4">
            <a:extLst>
              <a:ext uri="{FF2B5EF4-FFF2-40B4-BE49-F238E27FC236}">
                <a16:creationId xmlns:a16="http://schemas.microsoft.com/office/drawing/2014/main" id="{DFE2A072-9F28-416B-9F65-C5D71F915C8A}"/>
              </a:ext>
            </a:extLst>
          </p:cNvPr>
          <p:cNvPicPr preferRelativeResize="0">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6046470" y="1279371"/>
            <a:ext cx="2700655" cy="4760189"/>
          </a:xfrm>
          <a:prstGeom prst="rect">
            <a:avLst/>
          </a:prstGeom>
          <a:noFill/>
          <a:ln>
            <a:noFill/>
          </a:ln>
          <a:effectLst>
            <a:outerShdw blurRad="292100" dist="139700" dir="2700000" algn="tl" rotWithShape="0">
              <a:srgbClr val="333333">
                <a:alpha val="63921"/>
              </a:srgbClr>
            </a:outerShdw>
          </a:effectLst>
        </p:spPr>
      </p:pic>
    </p:spTree>
    <p:extLst>
      <p:ext uri="{BB962C8B-B14F-4D97-AF65-F5344CB8AC3E}">
        <p14:creationId xmlns:p14="http://schemas.microsoft.com/office/powerpoint/2010/main" val="4261845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9;p15">
            <a:extLst>
              <a:ext uri="{FF2B5EF4-FFF2-40B4-BE49-F238E27FC236}">
                <a16:creationId xmlns:a16="http://schemas.microsoft.com/office/drawing/2014/main" id="{439C43C0-EFD9-F44F-B3D4-CED09A248876}"/>
              </a:ext>
            </a:extLst>
          </p:cNvPr>
          <p:cNvSpPr/>
          <p:nvPr/>
        </p:nvSpPr>
        <p:spPr>
          <a:xfrm>
            <a:off x="0" y="762000"/>
            <a:ext cx="9144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dirty="0">
                <a:solidFill>
                  <a:srgbClr val="AE4B38"/>
                </a:solidFill>
                <a:latin typeface="Calibri"/>
                <a:ea typeface="Calibri"/>
                <a:cs typeface="Calibri"/>
                <a:sym typeface="Calibri"/>
              </a:rPr>
              <a:t>Q&amp;A</a:t>
            </a:r>
            <a:endParaRPr sz="1000" dirty="0">
              <a:solidFill>
                <a:srgbClr val="AE4B38"/>
              </a:solidFill>
              <a:latin typeface="Times"/>
              <a:ea typeface="Times"/>
              <a:cs typeface="Times"/>
              <a:sym typeface="Times"/>
            </a:endParaRPr>
          </a:p>
        </p:txBody>
      </p:sp>
      <p:sp>
        <p:nvSpPr>
          <p:cNvPr id="5" name="Google Shape;110;p15">
            <a:extLst>
              <a:ext uri="{FF2B5EF4-FFF2-40B4-BE49-F238E27FC236}">
                <a16:creationId xmlns:a16="http://schemas.microsoft.com/office/drawing/2014/main" id="{C514DE7A-DC02-D34C-977F-92BDD053CE1D}"/>
              </a:ext>
            </a:extLst>
          </p:cNvPr>
          <p:cNvSpPr txBox="1"/>
          <p:nvPr/>
        </p:nvSpPr>
        <p:spPr>
          <a:xfrm>
            <a:off x="841405" y="4105499"/>
            <a:ext cx="1888372" cy="2062200"/>
          </a:xfrm>
          <a:prstGeom prst="rect">
            <a:avLst/>
          </a:prstGeom>
          <a:noFill/>
          <a:ln>
            <a:noFill/>
          </a:ln>
        </p:spPr>
        <p:txBody>
          <a:bodyPr spcFirstLastPara="1" wrap="square" lIns="91425" tIns="45700" rIns="91425" bIns="45700" anchor="t" anchorCtr="0">
            <a:noAutofit/>
          </a:bodyPr>
          <a:lstStyle/>
          <a:p>
            <a:pPr lvl="0" algn="r"/>
            <a:r>
              <a:rPr lang="en-US" sz="1600" b="1" dirty="0">
                <a:solidFill>
                  <a:srgbClr val="000000"/>
                </a:solidFill>
                <a:latin typeface="Calibri"/>
                <a:ea typeface="Calibri"/>
                <a:cs typeface="Calibri"/>
                <a:sym typeface="Calibri"/>
              </a:rPr>
              <a:t>Rosanna Landis Weaver</a:t>
            </a:r>
            <a:br>
              <a:rPr lang="en-US" sz="1600" b="1" dirty="0">
                <a:solidFill>
                  <a:srgbClr val="000000"/>
                </a:solidFill>
                <a:latin typeface="Calibri"/>
                <a:ea typeface="Calibri"/>
                <a:cs typeface="Calibri"/>
                <a:sym typeface="Calibri"/>
              </a:rPr>
            </a:br>
            <a:r>
              <a:rPr lang="en-US" sz="1600" dirty="0">
                <a:solidFill>
                  <a:schemeClr val="dk1"/>
                </a:solidFill>
                <a:latin typeface="Calibri"/>
                <a:ea typeface="Calibri"/>
                <a:cs typeface="Calibri"/>
                <a:sym typeface="Calibri"/>
              </a:rPr>
              <a:t>Report Author and CEO Pay Program Manager</a:t>
            </a:r>
          </a:p>
          <a:p>
            <a:pPr marL="0" marR="0" lvl="0" indent="0" algn="r" rtl="0">
              <a:spcBef>
                <a:spcPts val="0"/>
              </a:spcBef>
              <a:spcAft>
                <a:spcPts val="0"/>
              </a:spcAft>
              <a:buNone/>
            </a:pPr>
            <a:endParaRPr sz="1000" dirty="0">
              <a:solidFill>
                <a:schemeClr val="dk1"/>
              </a:solidFill>
              <a:latin typeface="Calibri"/>
              <a:ea typeface="Calibri"/>
              <a:cs typeface="Calibri"/>
              <a:sym typeface="Calibri"/>
            </a:endParaRPr>
          </a:p>
        </p:txBody>
      </p:sp>
      <p:pic>
        <p:nvPicPr>
          <p:cNvPr id="6" name="Google Shape;111;p15">
            <a:extLst>
              <a:ext uri="{FF2B5EF4-FFF2-40B4-BE49-F238E27FC236}">
                <a16:creationId xmlns:a16="http://schemas.microsoft.com/office/drawing/2014/main" id="{F387A818-DCE1-D04A-9B4E-D4CB90AC7914}"/>
              </a:ext>
            </a:extLst>
          </p:cNvPr>
          <p:cNvPicPr preferRelativeResize="0"/>
          <p:nvPr/>
        </p:nvPicPr>
        <p:blipFill rotWithShape="1">
          <a:blip r:embed="rId2">
            <a:alphaModFix/>
            <a:extLst>
              <a:ext uri="{BEBA8EAE-BF5A-486C-A8C5-ECC9F3942E4B}">
                <a14:imgProps xmlns:a14="http://schemas.microsoft.com/office/drawing/2010/main">
                  <a14:imgLayer r:embed="rId3">
                    <a14:imgEffect>
                      <a14:brightnessContrast contrast="20000"/>
                    </a14:imgEffect>
                  </a14:imgLayer>
                </a14:imgProps>
              </a:ext>
            </a:extLst>
          </a:blip>
          <a:srcRect/>
          <a:stretch/>
        </p:blipFill>
        <p:spPr>
          <a:xfrm>
            <a:off x="1250881" y="2143413"/>
            <a:ext cx="1478896" cy="1588057"/>
          </a:xfrm>
          <a:prstGeom prst="rect">
            <a:avLst/>
          </a:prstGeom>
          <a:noFill/>
          <a:ln>
            <a:noFill/>
          </a:ln>
        </p:spPr>
      </p:pic>
      <p:sp>
        <p:nvSpPr>
          <p:cNvPr id="7" name="Google Shape;113;p15">
            <a:extLst>
              <a:ext uri="{FF2B5EF4-FFF2-40B4-BE49-F238E27FC236}">
                <a16:creationId xmlns:a16="http://schemas.microsoft.com/office/drawing/2014/main" id="{F0ED438F-2ADF-D245-A97B-E8849DC30803}"/>
              </a:ext>
            </a:extLst>
          </p:cNvPr>
          <p:cNvSpPr txBox="1"/>
          <p:nvPr/>
        </p:nvSpPr>
        <p:spPr>
          <a:xfrm>
            <a:off x="6603509" y="4105499"/>
            <a:ext cx="1622196" cy="1323300"/>
          </a:xfrm>
          <a:prstGeom prst="rect">
            <a:avLst/>
          </a:prstGeom>
          <a:noFill/>
          <a:ln>
            <a:noFill/>
          </a:ln>
        </p:spPr>
        <p:txBody>
          <a:bodyPr spcFirstLastPara="1" wrap="square" lIns="91425" tIns="45700" rIns="91425" bIns="45700" anchor="t" anchorCtr="0">
            <a:noAutofit/>
          </a:bodyPr>
          <a:lstStyle/>
          <a:p>
            <a:pPr lvl="0" algn="r">
              <a:buClr>
                <a:schemeClr val="dk1"/>
              </a:buClr>
              <a:buSzPts val="1100"/>
            </a:pPr>
            <a:r>
              <a:rPr lang="en-US" sz="1600" b="1" dirty="0">
                <a:latin typeface="Calibri"/>
                <a:ea typeface="Calibri"/>
                <a:cs typeface="Calibri"/>
                <a:sym typeface="Calibri"/>
              </a:rPr>
              <a:t>R. Paul Herman</a:t>
            </a:r>
          </a:p>
          <a:p>
            <a:pPr lvl="0" algn="r">
              <a:buClr>
                <a:schemeClr val="dk1"/>
              </a:buClr>
              <a:buSzPts val="1100"/>
            </a:pPr>
            <a:r>
              <a:rPr lang="en-US" sz="1600" dirty="0">
                <a:latin typeface="Calibri"/>
                <a:ea typeface="Calibri"/>
                <a:cs typeface="Calibri"/>
                <a:sym typeface="Calibri"/>
              </a:rPr>
              <a:t>CEO, HIP Investor Ratings + Portfolios,</a:t>
            </a:r>
          </a:p>
          <a:p>
            <a:pPr lvl="0" algn="r">
              <a:buClr>
                <a:schemeClr val="dk1"/>
              </a:buClr>
              <a:buSzPts val="1100"/>
            </a:pPr>
            <a:r>
              <a:rPr lang="en-US" sz="1600" dirty="0">
                <a:latin typeface="Calibri"/>
                <a:ea typeface="Calibri"/>
                <a:cs typeface="Calibri"/>
                <a:sym typeface="Calibri"/>
              </a:rPr>
              <a:t>Book Author</a:t>
            </a:r>
          </a:p>
        </p:txBody>
      </p:sp>
      <p:pic>
        <p:nvPicPr>
          <p:cNvPr id="8" name="Google Shape;114;p15">
            <a:extLst>
              <a:ext uri="{FF2B5EF4-FFF2-40B4-BE49-F238E27FC236}">
                <a16:creationId xmlns:a16="http://schemas.microsoft.com/office/drawing/2014/main" id="{CCFC3768-3B2A-4446-8C17-6E473EB3C5AD}"/>
              </a:ext>
            </a:extLst>
          </p:cNvPr>
          <p:cNvPicPr preferRelativeResize="0"/>
          <p:nvPr/>
        </p:nvPicPr>
        <p:blipFill rotWithShape="1">
          <a:blip r:embed="rId4">
            <a:alphaModFix/>
            <a:extLst>
              <a:ext uri="{BEBA8EAE-BF5A-486C-A8C5-ECC9F3942E4B}">
                <a14:imgProps xmlns:a14="http://schemas.microsoft.com/office/drawing/2010/main">
                  <a14:imgLayer r:embed="rId5">
                    <a14:imgEffect>
                      <a14:brightnessContrast bright="40000"/>
                    </a14:imgEffect>
                  </a14:imgLayer>
                </a14:imgProps>
              </a:ext>
            </a:extLst>
          </a:blip>
          <a:srcRect/>
          <a:stretch/>
        </p:blipFill>
        <p:spPr>
          <a:xfrm>
            <a:off x="6603509" y="2096681"/>
            <a:ext cx="1478896" cy="1588067"/>
          </a:xfrm>
          <a:prstGeom prst="rect">
            <a:avLst/>
          </a:prstGeom>
          <a:noFill/>
          <a:ln>
            <a:noFill/>
          </a:ln>
        </p:spPr>
      </p:pic>
      <p:sp>
        <p:nvSpPr>
          <p:cNvPr id="9" name="Google Shape;116;p15">
            <a:extLst>
              <a:ext uri="{FF2B5EF4-FFF2-40B4-BE49-F238E27FC236}">
                <a16:creationId xmlns:a16="http://schemas.microsoft.com/office/drawing/2014/main" id="{13888748-FEF3-244A-8706-B3EBFA478DE9}"/>
              </a:ext>
            </a:extLst>
          </p:cNvPr>
          <p:cNvSpPr txBox="1"/>
          <p:nvPr/>
        </p:nvSpPr>
        <p:spPr>
          <a:xfrm>
            <a:off x="3555843" y="4105499"/>
            <a:ext cx="1756821" cy="20622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600" b="1" dirty="0">
                <a:latin typeface="Calibri"/>
                <a:ea typeface="Calibri"/>
                <a:cs typeface="Calibri"/>
                <a:sym typeface="Calibri"/>
              </a:rPr>
              <a:t>Robert Reich </a:t>
            </a:r>
            <a:r>
              <a:rPr lang="en-US" sz="1600" dirty="0">
                <a:latin typeface="Calibri"/>
                <a:ea typeface="Calibri"/>
                <a:cs typeface="Calibri"/>
                <a:sym typeface="Calibri"/>
              </a:rPr>
              <a:t>Professor; Author; Former U.S. Secretary of Labor; Co-founder, Inequality Media</a:t>
            </a:r>
            <a:endParaRPr sz="1000" dirty="0">
              <a:solidFill>
                <a:schemeClr val="dk1"/>
              </a:solidFill>
              <a:latin typeface="Calibri"/>
              <a:ea typeface="Calibri"/>
              <a:cs typeface="Calibri"/>
              <a:sym typeface="Calibri"/>
            </a:endParaRPr>
          </a:p>
        </p:txBody>
      </p:sp>
      <p:pic>
        <p:nvPicPr>
          <p:cNvPr id="10" name="Google Shape;117;p15">
            <a:extLst>
              <a:ext uri="{FF2B5EF4-FFF2-40B4-BE49-F238E27FC236}">
                <a16:creationId xmlns:a16="http://schemas.microsoft.com/office/drawing/2014/main" id="{4A4AA401-72E1-4442-A0C4-26459EBDA846}"/>
              </a:ext>
            </a:extLst>
          </p:cNvPr>
          <p:cNvPicPr preferRelativeResize="0">
            <a:picLocks noChangeAspect="1"/>
          </p:cNvPicPr>
          <p:nvPr/>
        </p:nvPicPr>
        <p:blipFill rotWithShape="1">
          <a:blip r:embed="rId6">
            <a:extLst>
              <a:ext uri="{28A0092B-C50C-407E-A947-70E740481C1C}">
                <a14:useLocalDpi xmlns:a14="http://schemas.microsoft.com/office/drawing/2010/main" val="0"/>
              </a:ext>
            </a:extLst>
          </a:blip>
          <a:srcRect l="4452" t="-1" r="2728" b="344"/>
          <a:stretch/>
        </p:blipFill>
        <p:spPr>
          <a:xfrm>
            <a:off x="3831336" y="2093692"/>
            <a:ext cx="1481328" cy="1591056"/>
          </a:xfrm>
          <a:prstGeom prst="rect">
            <a:avLst/>
          </a:prstGeom>
        </p:spPr>
      </p:pic>
    </p:spTree>
    <p:extLst>
      <p:ext uri="{BB962C8B-B14F-4D97-AF65-F5344CB8AC3E}">
        <p14:creationId xmlns:p14="http://schemas.microsoft.com/office/powerpoint/2010/main" val="2109909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D4A4F1-825E-0148-B6A2-2450A0FADE7E}"/>
              </a:ext>
            </a:extLst>
          </p:cNvPr>
          <p:cNvPicPr>
            <a:picLocks noChangeAspect="1"/>
          </p:cNvPicPr>
          <p:nvPr/>
        </p:nvPicPr>
        <p:blipFill>
          <a:blip r:embed="rId2"/>
          <a:stretch>
            <a:fillRect/>
          </a:stretch>
        </p:blipFill>
        <p:spPr>
          <a:xfrm>
            <a:off x="1" y="1915462"/>
            <a:ext cx="9144000" cy="5143500"/>
          </a:xfrm>
          <a:prstGeom prst="rect">
            <a:avLst/>
          </a:prstGeom>
        </p:spPr>
      </p:pic>
      <p:sp>
        <p:nvSpPr>
          <p:cNvPr id="4" name="Rectangle 3">
            <a:extLst>
              <a:ext uri="{FF2B5EF4-FFF2-40B4-BE49-F238E27FC236}">
                <a16:creationId xmlns:a16="http://schemas.microsoft.com/office/drawing/2014/main" id="{EB179092-4A6C-E64A-A257-BF531658CF33}"/>
              </a:ext>
            </a:extLst>
          </p:cNvPr>
          <p:cNvSpPr/>
          <p:nvPr/>
        </p:nvSpPr>
        <p:spPr>
          <a:xfrm>
            <a:off x="1" y="-1"/>
            <a:ext cx="9144000" cy="2078183"/>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D77F"/>
              </a:solidFill>
            </a:endParaRPr>
          </a:p>
        </p:txBody>
      </p:sp>
      <p:sp>
        <p:nvSpPr>
          <p:cNvPr id="3" name="Google Shape;168;p25">
            <a:extLst>
              <a:ext uri="{FF2B5EF4-FFF2-40B4-BE49-F238E27FC236}">
                <a16:creationId xmlns:a16="http://schemas.microsoft.com/office/drawing/2014/main" id="{883C5CBF-0606-A042-BC2A-AFD063C5FD4D}"/>
              </a:ext>
            </a:extLst>
          </p:cNvPr>
          <p:cNvSpPr txBox="1"/>
          <p:nvPr/>
        </p:nvSpPr>
        <p:spPr>
          <a:xfrm>
            <a:off x="1300756" y="85973"/>
            <a:ext cx="6542488" cy="1915463"/>
          </a:xfrm>
          <a:prstGeom prst="rect">
            <a:avLst/>
          </a:prstGeom>
          <a:noFill/>
          <a:ln>
            <a:noFill/>
          </a:ln>
        </p:spPr>
        <p:txBody>
          <a:bodyPr spcFirstLastPara="1" wrap="square" lIns="68569" tIns="34275" rIns="68569" bIns="34275" anchor="t" anchorCtr="0">
            <a:noAutofit/>
          </a:bodyPr>
          <a:lstStyle/>
          <a:p>
            <a:pPr lvl="0" algn="ctr">
              <a:lnSpc>
                <a:spcPct val="70000"/>
              </a:lnSpc>
              <a:buClr>
                <a:srgbClr val="532977"/>
              </a:buClr>
              <a:buSzPts val="4650"/>
            </a:pPr>
            <a:r>
              <a:rPr lang="en-US" sz="3300" b="1" dirty="0">
                <a:solidFill>
                  <a:schemeClr val="bg1"/>
                </a:solidFill>
                <a:latin typeface="Calibri"/>
                <a:cs typeface="Calibri"/>
                <a:sym typeface="Calibri"/>
              </a:rPr>
              <a:t>Join Us! </a:t>
            </a:r>
          </a:p>
          <a:p>
            <a:pPr lvl="0" algn="ctr">
              <a:buClr>
                <a:srgbClr val="532977"/>
              </a:buClr>
              <a:buSzPts val="4650"/>
            </a:pPr>
            <a:r>
              <a:rPr lang="en-US" sz="3300" b="1" dirty="0">
                <a:solidFill>
                  <a:schemeClr val="bg1"/>
                </a:solidFill>
                <a:latin typeface="Calibri"/>
                <a:cs typeface="Calibri"/>
                <a:sym typeface="Calibri"/>
              </a:rPr>
              <a:t>Virtual After-Party</a:t>
            </a:r>
          </a:p>
          <a:p>
            <a:pPr lvl="0" algn="ctr">
              <a:buClr>
                <a:srgbClr val="532977"/>
              </a:buClr>
              <a:buSzPts val="4650"/>
            </a:pPr>
            <a:r>
              <a:rPr lang="en-US" sz="3300" b="1" dirty="0">
                <a:solidFill>
                  <a:schemeClr val="bg1"/>
                </a:solidFill>
                <a:latin typeface="Calibri"/>
                <a:cs typeface="Calibri"/>
                <a:sym typeface="Calibri"/>
                <a:hlinkClick r:id="rId3"/>
              </a:rPr>
              <a:t>www.bit.ly/AYSworld</a:t>
            </a:r>
            <a:endParaRPr lang="en-US" sz="3300" b="1" dirty="0">
              <a:solidFill>
                <a:schemeClr val="bg1"/>
              </a:solidFill>
              <a:latin typeface="Calibri"/>
              <a:cs typeface="Calibri"/>
              <a:sym typeface="Calibri"/>
            </a:endParaRPr>
          </a:p>
          <a:p>
            <a:pPr lvl="0" algn="ctr">
              <a:buClr>
                <a:srgbClr val="532977"/>
              </a:buClr>
              <a:buSzPts val="4650"/>
            </a:pPr>
            <a:endParaRPr lang="en-US" sz="1000" b="1" dirty="0">
              <a:solidFill>
                <a:schemeClr val="bg1"/>
              </a:solidFill>
              <a:latin typeface="Calibri"/>
              <a:cs typeface="Calibri"/>
              <a:sym typeface="Calibri"/>
            </a:endParaRPr>
          </a:p>
          <a:p>
            <a:pPr algn="ctr">
              <a:buClr>
                <a:srgbClr val="532977"/>
              </a:buClr>
              <a:buSzPts val="4650"/>
            </a:pPr>
            <a:r>
              <a:rPr lang="en-US" sz="2400" b="1" dirty="0">
                <a:solidFill>
                  <a:schemeClr val="bg1"/>
                </a:solidFill>
                <a:latin typeface="Calibri" panose="020F0502020204030204" pitchFamily="34" charset="0"/>
                <a:cs typeface="Calibri" panose="020F0502020204030204" pitchFamily="34" charset="0"/>
              </a:rPr>
              <a:t>For Technical Support, call 510 735-8158 ex. 1</a:t>
            </a:r>
          </a:p>
          <a:p>
            <a:pPr lvl="0" algn="ctr">
              <a:buClr>
                <a:srgbClr val="532977"/>
              </a:buClr>
              <a:buSzPts val="4650"/>
            </a:pPr>
            <a:endParaRPr lang="en-US" sz="3300" b="1" dirty="0">
              <a:solidFill>
                <a:schemeClr val="bg1"/>
              </a:solidFill>
              <a:latin typeface="Calibri"/>
              <a:cs typeface="Calibri"/>
              <a:sym typeface="Calibri"/>
            </a:endParaRPr>
          </a:p>
          <a:p>
            <a:pPr lvl="0" algn="ctr">
              <a:buClr>
                <a:srgbClr val="532977"/>
              </a:buClr>
              <a:buSzPts val="4650"/>
            </a:pPr>
            <a:endParaRPr lang="en-US" sz="3300" b="1" dirty="0">
              <a:solidFill>
                <a:schemeClr val="bg1"/>
              </a:solidFill>
              <a:latin typeface="Calibri"/>
              <a:cs typeface="Calibri"/>
              <a:sym typeface="Calibri"/>
            </a:endParaRPr>
          </a:p>
          <a:p>
            <a:pPr lvl="0" algn="ctr">
              <a:buClr>
                <a:srgbClr val="532977"/>
              </a:buClr>
              <a:buSzPts val="4650"/>
            </a:pPr>
            <a:endParaRPr lang="en-US" sz="1500" dirty="0">
              <a:solidFill>
                <a:schemeClr val="bg1"/>
              </a:solidFill>
              <a:latin typeface="Calibri" panose="020F0502020204030204" pitchFamily="34" charset="0"/>
              <a:cs typeface="Calibri" panose="020F0502020204030204" pitchFamily="34" charset="0"/>
            </a:endParaRPr>
          </a:p>
          <a:p>
            <a:pPr lvl="0" algn="ctr">
              <a:buClr>
                <a:srgbClr val="532977"/>
              </a:buClr>
              <a:buSzPts val="4650"/>
            </a:pPr>
            <a:endParaRPr lang="en-US" sz="1500" dirty="0">
              <a:solidFill>
                <a:schemeClr val="bg1"/>
              </a:solidFill>
            </a:endParaRPr>
          </a:p>
          <a:p>
            <a:pPr algn="ctr">
              <a:lnSpc>
                <a:spcPct val="115000"/>
              </a:lnSpc>
            </a:pPr>
            <a:endParaRPr sz="2700" b="1" dirty="0">
              <a:latin typeface="Calibri"/>
              <a:ea typeface="Calibri"/>
              <a:cs typeface="Calibri"/>
              <a:sym typeface="Calibri"/>
            </a:endParaRPr>
          </a:p>
          <a:p>
            <a:pPr algn="r">
              <a:lnSpc>
                <a:spcPct val="115000"/>
              </a:lnSpc>
              <a:spcBef>
                <a:spcPts val="750"/>
              </a:spcBef>
            </a:pPr>
            <a:endParaRPr sz="2700" dirty="0">
              <a:latin typeface="Georgia"/>
              <a:ea typeface="Georgia"/>
              <a:cs typeface="Georgia"/>
              <a:sym typeface="Georgia"/>
            </a:endParaRPr>
          </a:p>
        </p:txBody>
      </p:sp>
      <p:sp>
        <p:nvSpPr>
          <p:cNvPr id="5" name="TextBox 4">
            <a:extLst>
              <a:ext uri="{FF2B5EF4-FFF2-40B4-BE49-F238E27FC236}">
                <a16:creationId xmlns:a16="http://schemas.microsoft.com/office/drawing/2014/main" id="{07737D73-E604-F44E-A04F-798DC486C1B2}"/>
              </a:ext>
            </a:extLst>
          </p:cNvPr>
          <p:cNvSpPr txBox="1"/>
          <p:nvPr/>
        </p:nvSpPr>
        <p:spPr>
          <a:xfrm>
            <a:off x="5147355" y="6190853"/>
            <a:ext cx="3996646" cy="923330"/>
          </a:xfrm>
          <a:prstGeom prst="rect">
            <a:avLst/>
          </a:prstGeom>
          <a:noFill/>
        </p:spPr>
        <p:txBody>
          <a:bodyPr wrap="square" rtlCol="0">
            <a:spAutoFit/>
          </a:bodyPr>
          <a:lstStyle/>
          <a:p>
            <a:pPr lvl="0" algn="ctr">
              <a:buClr>
                <a:srgbClr val="532977"/>
              </a:buClr>
              <a:buSzPts val="4650"/>
            </a:pPr>
            <a:r>
              <a:rPr lang="en-US" dirty="0">
                <a:solidFill>
                  <a:schemeClr val="bg1"/>
                </a:solidFill>
                <a:latin typeface="Calibri" panose="020F0502020204030204" pitchFamily="34" charset="0"/>
                <a:cs typeface="Calibri" panose="020F0502020204030204" pitchFamily="34" charset="0"/>
              </a:rPr>
              <a:t>Browser: Chrome, Edge, or Firefox ONLY</a:t>
            </a:r>
          </a:p>
          <a:p>
            <a:pPr algn="ctr">
              <a:buClr>
                <a:srgbClr val="532977"/>
              </a:buClr>
              <a:buSzPts val="4650"/>
            </a:pPr>
            <a:r>
              <a:rPr lang="en-US" dirty="0">
                <a:solidFill>
                  <a:schemeClr val="bg1"/>
                </a:solidFill>
                <a:latin typeface="Calibri" panose="020F0502020204030204" pitchFamily="34" charset="0"/>
                <a:cs typeface="Calibri" panose="020F0502020204030204" pitchFamily="34" charset="0"/>
              </a:rPr>
              <a:t>Device: Macintosh, PC </a:t>
            </a:r>
          </a:p>
          <a:p>
            <a:endParaRPr lang="en-US" dirty="0"/>
          </a:p>
        </p:txBody>
      </p:sp>
    </p:spTree>
    <p:extLst>
      <p:ext uri="{BB962C8B-B14F-4D97-AF65-F5344CB8AC3E}">
        <p14:creationId xmlns:p14="http://schemas.microsoft.com/office/powerpoint/2010/main" val="4251240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AC82E-CD57-4C4D-892E-FCB648BBFB60}"/>
              </a:ext>
            </a:extLst>
          </p:cNvPr>
          <p:cNvSpPr>
            <a:spLocks noGrp="1"/>
          </p:cNvSpPr>
          <p:nvPr>
            <p:ph type="title"/>
          </p:nvPr>
        </p:nvSpPr>
        <p:spPr/>
        <p:txBody>
          <a:bodyPr>
            <a:normAutofit/>
          </a:bodyPr>
          <a:lstStyle/>
          <a:p>
            <a:pPr algn="ctr"/>
            <a:r>
              <a:rPr lang="en-US" b="1" dirty="0">
                <a:solidFill>
                  <a:srgbClr val="AE4B38"/>
                </a:solidFill>
              </a:rPr>
              <a:t>After-Party Instructions</a:t>
            </a:r>
            <a:br>
              <a:rPr lang="en-US" b="1" dirty="0">
                <a:solidFill>
                  <a:srgbClr val="AE4B38"/>
                </a:solidFill>
              </a:rPr>
            </a:br>
            <a:r>
              <a:rPr lang="en-US" sz="2000" b="1" dirty="0">
                <a:solidFill>
                  <a:srgbClr val="FFC000"/>
                </a:solidFill>
                <a:latin typeface="Calibri" panose="020F0502020204030204" pitchFamily="34" charset="0"/>
                <a:cs typeface="Calibri" panose="020F0502020204030204" pitchFamily="34" charset="0"/>
              </a:rPr>
              <a:t>For Technical Support, call 510-735-8158 ex. 1</a:t>
            </a:r>
            <a:endParaRPr lang="en-US" b="1" dirty="0">
              <a:solidFill>
                <a:srgbClr val="FFC000"/>
              </a:solidFill>
            </a:endParaRPr>
          </a:p>
        </p:txBody>
      </p:sp>
      <p:sp>
        <p:nvSpPr>
          <p:cNvPr id="3" name="Google Shape;169;p25">
            <a:extLst>
              <a:ext uri="{FF2B5EF4-FFF2-40B4-BE49-F238E27FC236}">
                <a16:creationId xmlns:a16="http://schemas.microsoft.com/office/drawing/2014/main" id="{F4358508-4AED-BA4D-9177-F167FEAE2247}"/>
              </a:ext>
            </a:extLst>
          </p:cNvPr>
          <p:cNvSpPr txBox="1"/>
          <p:nvPr/>
        </p:nvSpPr>
        <p:spPr>
          <a:xfrm>
            <a:off x="5563075" y="4441229"/>
            <a:ext cx="2829573" cy="484748"/>
          </a:xfrm>
          <a:prstGeom prst="rect">
            <a:avLst/>
          </a:prstGeom>
          <a:noFill/>
          <a:ln>
            <a:noFill/>
          </a:ln>
        </p:spPr>
        <p:txBody>
          <a:bodyPr spcFirstLastPara="1" wrap="square" lIns="68569" tIns="34275" rIns="68569" bIns="34275" anchor="t" anchorCtr="0">
            <a:noAutofit/>
          </a:bodyPr>
          <a:lstStyle/>
          <a:p>
            <a:pPr algn="ctr"/>
            <a:endParaRPr lang="en-CA" sz="1350" b="1" dirty="0">
              <a:solidFill>
                <a:schemeClr val="accent2"/>
              </a:solidFill>
              <a:latin typeface="Calibri"/>
              <a:ea typeface="Calibri"/>
              <a:cs typeface="Calibri"/>
              <a:sym typeface="Calibri"/>
            </a:endParaRPr>
          </a:p>
        </p:txBody>
      </p:sp>
      <p:sp>
        <p:nvSpPr>
          <p:cNvPr id="4" name="TextBox 3">
            <a:extLst>
              <a:ext uri="{FF2B5EF4-FFF2-40B4-BE49-F238E27FC236}">
                <a16:creationId xmlns:a16="http://schemas.microsoft.com/office/drawing/2014/main" id="{B6946007-63E2-5D49-AE75-597C35596C49}"/>
              </a:ext>
            </a:extLst>
          </p:cNvPr>
          <p:cNvSpPr txBox="1"/>
          <p:nvPr/>
        </p:nvSpPr>
        <p:spPr>
          <a:xfrm>
            <a:off x="6977862" y="2246183"/>
            <a:ext cx="1500399" cy="323165"/>
          </a:xfrm>
          <a:prstGeom prst="rect">
            <a:avLst/>
          </a:prstGeom>
          <a:noFill/>
        </p:spPr>
        <p:txBody>
          <a:bodyPr wrap="square" rtlCol="0">
            <a:spAutoFit/>
          </a:bodyPr>
          <a:lstStyle/>
          <a:p>
            <a:r>
              <a:rPr lang="en-US" sz="1500" b="1" dirty="0">
                <a:solidFill>
                  <a:schemeClr val="accent1">
                    <a:lumMod val="75000"/>
                  </a:schemeClr>
                </a:solidFill>
                <a:latin typeface="Calibri" panose="020F0502020204030204" pitchFamily="34" charset="0"/>
                <a:cs typeface="Calibri" panose="020F0502020204030204" pitchFamily="34" charset="0"/>
              </a:rPr>
              <a:t>Case Sensitive</a:t>
            </a:r>
          </a:p>
        </p:txBody>
      </p:sp>
      <p:sp>
        <p:nvSpPr>
          <p:cNvPr id="5" name="TextBox 4">
            <a:extLst>
              <a:ext uri="{FF2B5EF4-FFF2-40B4-BE49-F238E27FC236}">
                <a16:creationId xmlns:a16="http://schemas.microsoft.com/office/drawing/2014/main" id="{8907A49B-9D9B-D847-934E-3B50EFDDCCA6}"/>
              </a:ext>
            </a:extLst>
          </p:cNvPr>
          <p:cNvSpPr txBox="1"/>
          <p:nvPr/>
        </p:nvSpPr>
        <p:spPr>
          <a:xfrm>
            <a:off x="5223560" y="1805438"/>
            <a:ext cx="3265638" cy="507831"/>
          </a:xfrm>
          <a:prstGeom prst="rect">
            <a:avLst/>
          </a:prstGeom>
          <a:noFill/>
        </p:spPr>
        <p:txBody>
          <a:bodyPr wrap="none" rtlCol="0">
            <a:spAutoFit/>
          </a:bodyPr>
          <a:lstStyle/>
          <a:p>
            <a:r>
              <a:rPr lang="en-US" sz="2700" dirty="0">
                <a:solidFill>
                  <a:srgbClr val="39813D"/>
                </a:solidFill>
                <a:latin typeface="Calibri" panose="020F0502020204030204" pitchFamily="34" charset="0"/>
                <a:cs typeface="Calibri" panose="020F0502020204030204" pitchFamily="34" charset="0"/>
                <a:hlinkClick r:id="rId2"/>
              </a:rPr>
              <a:t> www.bit.ly/AYSworld</a:t>
            </a:r>
            <a:endParaRPr lang="en-US" sz="2700" dirty="0">
              <a:solidFill>
                <a:srgbClr val="39813D"/>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C218FE9-5953-C049-A2FE-C3379D4516D2}"/>
              </a:ext>
            </a:extLst>
          </p:cNvPr>
          <p:cNvSpPr txBox="1"/>
          <p:nvPr/>
        </p:nvSpPr>
        <p:spPr>
          <a:xfrm>
            <a:off x="2444776" y="2047811"/>
            <a:ext cx="838691" cy="415498"/>
          </a:xfrm>
          <a:prstGeom prst="rect">
            <a:avLst/>
          </a:prstGeom>
          <a:noFill/>
        </p:spPr>
        <p:txBody>
          <a:bodyPr wrap="none" rtlCol="0">
            <a:spAutoFit/>
          </a:bodyPr>
          <a:lstStyle/>
          <a:p>
            <a:r>
              <a:rPr lang="en-US" sz="2100" b="1" dirty="0">
                <a:solidFill>
                  <a:schemeClr val="accent1">
                    <a:lumMod val="75000"/>
                  </a:schemeClr>
                </a:solidFill>
                <a:latin typeface="Calibri" panose="020F0502020204030204" pitchFamily="34" charset="0"/>
                <a:cs typeface="Calibri" panose="020F0502020204030204" pitchFamily="34" charset="0"/>
              </a:rPr>
              <a:t>Go To</a:t>
            </a:r>
          </a:p>
        </p:txBody>
      </p:sp>
      <p:sp>
        <p:nvSpPr>
          <p:cNvPr id="7" name="TextBox 6">
            <a:extLst>
              <a:ext uri="{FF2B5EF4-FFF2-40B4-BE49-F238E27FC236}">
                <a16:creationId xmlns:a16="http://schemas.microsoft.com/office/drawing/2014/main" id="{74A0D235-F5AB-4149-B36D-4B1D63ECB107}"/>
              </a:ext>
            </a:extLst>
          </p:cNvPr>
          <p:cNvSpPr txBox="1"/>
          <p:nvPr/>
        </p:nvSpPr>
        <p:spPr>
          <a:xfrm>
            <a:off x="512785" y="3135144"/>
            <a:ext cx="3697524" cy="738664"/>
          </a:xfrm>
          <a:prstGeom prst="rect">
            <a:avLst/>
          </a:prstGeom>
          <a:noFill/>
        </p:spPr>
        <p:txBody>
          <a:bodyPr wrap="square" rtlCol="0">
            <a:spAutoFit/>
          </a:bodyPr>
          <a:lstStyle/>
          <a:p>
            <a:r>
              <a:rPr lang="en-US" sz="2100" b="1" dirty="0">
                <a:solidFill>
                  <a:schemeClr val="accent1">
                    <a:lumMod val="75000"/>
                  </a:schemeClr>
                </a:solidFill>
                <a:latin typeface="Calibri" panose="020F0502020204030204" pitchFamily="34" charset="0"/>
                <a:cs typeface="Calibri" panose="020F0502020204030204" pitchFamily="34" charset="0"/>
              </a:rPr>
              <a:t>Input  your first </a:t>
            </a:r>
            <a:r>
              <a:rPr lang="en-US" sz="2100" b="1" i="1" dirty="0">
                <a:solidFill>
                  <a:schemeClr val="accent1">
                    <a:lumMod val="75000"/>
                  </a:schemeClr>
                </a:solidFill>
                <a:latin typeface="Calibri" panose="020F0502020204030204" pitchFamily="34" charset="0"/>
                <a:cs typeface="Calibri" panose="020F0502020204030204" pitchFamily="34" charset="0"/>
              </a:rPr>
              <a:t>and</a:t>
            </a:r>
            <a:r>
              <a:rPr lang="en-US" sz="2100" b="1" dirty="0">
                <a:solidFill>
                  <a:schemeClr val="accent1">
                    <a:lumMod val="75000"/>
                  </a:schemeClr>
                </a:solidFill>
                <a:latin typeface="Calibri" panose="020F0502020204030204" pitchFamily="34" charset="0"/>
                <a:cs typeface="Calibri" panose="020F0502020204030204" pitchFamily="34" charset="0"/>
              </a:rPr>
              <a:t> last name. Allow mic and video access.</a:t>
            </a:r>
          </a:p>
        </p:txBody>
      </p:sp>
      <p:sp>
        <p:nvSpPr>
          <p:cNvPr id="8" name="Right Arrow 7">
            <a:extLst>
              <a:ext uri="{FF2B5EF4-FFF2-40B4-BE49-F238E27FC236}">
                <a16:creationId xmlns:a16="http://schemas.microsoft.com/office/drawing/2014/main" id="{F919DF6C-BC2A-8345-9114-D4B804B8D28D}"/>
              </a:ext>
            </a:extLst>
          </p:cNvPr>
          <p:cNvSpPr/>
          <p:nvPr/>
        </p:nvSpPr>
        <p:spPr>
          <a:xfrm>
            <a:off x="4180632" y="3301412"/>
            <a:ext cx="733806" cy="436588"/>
          </a:xfrm>
          <a:prstGeom prst="rightArrow">
            <a:avLst/>
          </a:prstGeom>
          <a:solidFill>
            <a:schemeClr val="accent1">
              <a:lumMod val="75000"/>
            </a:schemeClr>
          </a:solidFill>
          <a:ln>
            <a:solidFill>
              <a:srgbClr val="507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9" name="TextBox 8">
            <a:extLst>
              <a:ext uri="{FF2B5EF4-FFF2-40B4-BE49-F238E27FC236}">
                <a16:creationId xmlns:a16="http://schemas.microsoft.com/office/drawing/2014/main" id="{8859F90E-858B-E54B-BFB4-06D4E19F1667}"/>
              </a:ext>
            </a:extLst>
          </p:cNvPr>
          <p:cNvSpPr txBox="1"/>
          <p:nvPr/>
        </p:nvSpPr>
        <p:spPr>
          <a:xfrm>
            <a:off x="1448293" y="5095427"/>
            <a:ext cx="2732339" cy="415498"/>
          </a:xfrm>
          <a:prstGeom prst="rect">
            <a:avLst/>
          </a:prstGeom>
          <a:noFill/>
        </p:spPr>
        <p:txBody>
          <a:bodyPr wrap="square" rtlCol="0">
            <a:spAutoFit/>
          </a:bodyPr>
          <a:lstStyle/>
          <a:p>
            <a:r>
              <a:rPr lang="en-US" sz="2100" b="1" dirty="0">
                <a:solidFill>
                  <a:schemeClr val="accent1">
                    <a:lumMod val="75000"/>
                  </a:schemeClr>
                </a:solidFill>
                <a:latin typeface="Calibri" panose="020F0502020204030204" pitchFamily="34" charset="0"/>
                <a:cs typeface="Calibri" panose="020F0502020204030204" pitchFamily="34" charset="0"/>
              </a:rPr>
              <a:t>Choose your avatar</a:t>
            </a:r>
          </a:p>
        </p:txBody>
      </p:sp>
      <p:pic>
        <p:nvPicPr>
          <p:cNvPr id="10" name="Picture 9">
            <a:extLst>
              <a:ext uri="{FF2B5EF4-FFF2-40B4-BE49-F238E27FC236}">
                <a16:creationId xmlns:a16="http://schemas.microsoft.com/office/drawing/2014/main" id="{FBCF7AA9-58F7-B541-B01D-F3399492023C}"/>
              </a:ext>
            </a:extLst>
          </p:cNvPr>
          <p:cNvPicPr>
            <a:picLocks noChangeAspect="1"/>
          </p:cNvPicPr>
          <p:nvPr/>
        </p:nvPicPr>
        <p:blipFill>
          <a:blip r:embed="rId3"/>
          <a:stretch>
            <a:fillRect/>
          </a:stretch>
        </p:blipFill>
        <p:spPr>
          <a:xfrm>
            <a:off x="5647633" y="4824184"/>
            <a:ext cx="2371725" cy="828675"/>
          </a:xfrm>
          <a:prstGeom prst="rect">
            <a:avLst/>
          </a:prstGeom>
        </p:spPr>
      </p:pic>
      <p:sp>
        <p:nvSpPr>
          <p:cNvPr id="11" name="Right Arrow 10">
            <a:extLst>
              <a:ext uri="{FF2B5EF4-FFF2-40B4-BE49-F238E27FC236}">
                <a16:creationId xmlns:a16="http://schemas.microsoft.com/office/drawing/2014/main" id="{B90591F7-4199-624E-B37E-71615DC6F260}"/>
              </a:ext>
            </a:extLst>
          </p:cNvPr>
          <p:cNvSpPr/>
          <p:nvPr/>
        </p:nvSpPr>
        <p:spPr>
          <a:xfrm>
            <a:off x="4210309" y="1943646"/>
            <a:ext cx="733806" cy="436588"/>
          </a:xfrm>
          <a:prstGeom prst="rightArrow">
            <a:avLst/>
          </a:prstGeom>
          <a:solidFill>
            <a:schemeClr val="accent1">
              <a:lumMod val="75000"/>
            </a:schemeClr>
          </a:solidFill>
          <a:ln>
            <a:solidFill>
              <a:srgbClr val="507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2" name="Right Arrow 11">
            <a:extLst>
              <a:ext uri="{FF2B5EF4-FFF2-40B4-BE49-F238E27FC236}">
                <a16:creationId xmlns:a16="http://schemas.microsoft.com/office/drawing/2014/main" id="{2B4A2F10-D7B5-5E4C-A044-370938DC1CF8}"/>
              </a:ext>
            </a:extLst>
          </p:cNvPr>
          <p:cNvSpPr/>
          <p:nvPr/>
        </p:nvSpPr>
        <p:spPr>
          <a:xfrm>
            <a:off x="4197609" y="5051254"/>
            <a:ext cx="733806" cy="436588"/>
          </a:xfrm>
          <a:prstGeom prst="rightArrow">
            <a:avLst/>
          </a:prstGeom>
          <a:solidFill>
            <a:schemeClr val="accent1">
              <a:lumMod val="75000"/>
            </a:schemeClr>
          </a:solidFill>
          <a:ln>
            <a:solidFill>
              <a:srgbClr val="5074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13" name="Picture 12">
            <a:extLst>
              <a:ext uri="{FF2B5EF4-FFF2-40B4-BE49-F238E27FC236}">
                <a16:creationId xmlns:a16="http://schemas.microsoft.com/office/drawing/2014/main" id="{75FF6281-0124-2749-83B3-0D0CDB4B20BD}"/>
              </a:ext>
            </a:extLst>
          </p:cNvPr>
          <p:cNvPicPr>
            <a:picLocks noChangeAspect="1"/>
          </p:cNvPicPr>
          <p:nvPr/>
        </p:nvPicPr>
        <p:blipFill>
          <a:blip r:embed="rId4"/>
          <a:stretch>
            <a:fillRect/>
          </a:stretch>
        </p:blipFill>
        <p:spPr>
          <a:xfrm>
            <a:off x="5223560" y="2546266"/>
            <a:ext cx="3291790" cy="2199098"/>
          </a:xfrm>
          <a:prstGeom prst="rect">
            <a:avLst/>
          </a:prstGeom>
        </p:spPr>
      </p:pic>
    </p:spTree>
    <p:extLst>
      <p:ext uri="{BB962C8B-B14F-4D97-AF65-F5344CB8AC3E}">
        <p14:creationId xmlns:p14="http://schemas.microsoft.com/office/powerpoint/2010/main" val="2427709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DE63A-C4D3-EC43-A338-40511FFFD5AA}"/>
              </a:ext>
            </a:extLst>
          </p:cNvPr>
          <p:cNvSpPr>
            <a:spLocks noGrp="1"/>
          </p:cNvSpPr>
          <p:nvPr>
            <p:ph type="title"/>
          </p:nvPr>
        </p:nvSpPr>
        <p:spPr/>
        <p:txBody>
          <a:bodyPr/>
          <a:lstStyle/>
          <a:p>
            <a:pPr algn="ctr"/>
            <a:r>
              <a:rPr lang="en-US" b="1" dirty="0">
                <a:solidFill>
                  <a:srgbClr val="AE4B38"/>
                </a:solidFill>
              </a:rPr>
              <a:t>Andrew Behar</a:t>
            </a:r>
          </a:p>
        </p:txBody>
      </p:sp>
      <p:sp>
        <p:nvSpPr>
          <p:cNvPr id="3" name="Google Shape;101;p14">
            <a:extLst>
              <a:ext uri="{FF2B5EF4-FFF2-40B4-BE49-F238E27FC236}">
                <a16:creationId xmlns:a16="http://schemas.microsoft.com/office/drawing/2014/main" id="{48511EFD-9F67-6249-AF9D-E225D3AF02A5}"/>
              </a:ext>
            </a:extLst>
          </p:cNvPr>
          <p:cNvSpPr txBox="1"/>
          <p:nvPr/>
        </p:nvSpPr>
        <p:spPr>
          <a:xfrm>
            <a:off x="5550877" y="4191000"/>
            <a:ext cx="1830339" cy="10156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dirty="0">
                <a:latin typeface="Calibri"/>
                <a:ea typeface="Calibri"/>
                <a:cs typeface="Calibri"/>
                <a:sym typeface="Calibri"/>
              </a:rPr>
              <a:t>CEO </a:t>
            </a:r>
            <a:endParaRPr sz="2000" b="1" dirty="0">
              <a:latin typeface="Calibri"/>
              <a:ea typeface="Calibri"/>
              <a:cs typeface="Calibri"/>
              <a:sym typeface="Calibri"/>
            </a:endParaRPr>
          </a:p>
          <a:p>
            <a:pPr marL="0" marR="0" lvl="0" indent="0" algn="ctr" rtl="0">
              <a:spcBef>
                <a:spcPts val="0"/>
              </a:spcBef>
              <a:spcAft>
                <a:spcPts val="0"/>
              </a:spcAft>
              <a:buNone/>
            </a:pPr>
            <a:r>
              <a:rPr lang="en-US" sz="2000" b="1" dirty="0">
                <a:latin typeface="Calibri"/>
                <a:ea typeface="Calibri"/>
                <a:cs typeface="Calibri"/>
                <a:sym typeface="Calibri"/>
              </a:rPr>
              <a:t> </a:t>
            </a:r>
            <a:r>
              <a:rPr lang="en-US" sz="2000" b="1" i="1" dirty="0">
                <a:latin typeface="Calibri"/>
                <a:ea typeface="Calibri"/>
                <a:cs typeface="Calibri"/>
                <a:sym typeface="Calibri"/>
              </a:rPr>
              <a:t>As You Sow</a:t>
            </a:r>
            <a:endParaRPr sz="1100" b="1" i="1" dirty="0">
              <a:latin typeface="Calibri"/>
              <a:ea typeface="Calibri"/>
              <a:cs typeface="Calibri"/>
              <a:sym typeface="Calibri"/>
            </a:endParaRPr>
          </a:p>
        </p:txBody>
      </p:sp>
      <p:pic>
        <p:nvPicPr>
          <p:cNvPr id="4" name="Google Shape;102;p14">
            <a:extLst>
              <a:ext uri="{FF2B5EF4-FFF2-40B4-BE49-F238E27FC236}">
                <a16:creationId xmlns:a16="http://schemas.microsoft.com/office/drawing/2014/main" id="{A3A2E3A4-655A-ED4C-90F1-53639D8457EC}"/>
              </a:ext>
            </a:extLst>
          </p:cNvPr>
          <p:cNvPicPr preferRelativeResize="0"/>
          <p:nvPr/>
        </p:nvPicPr>
        <p:blipFill>
          <a:blip r:embed="rId2">
            <a:extLst>
              <a:ext uri="{28A0092B-C50C-407E-A947-70E740481C1C}">
                <a14:useLocalDpi xmlns:a14="http://schemas.microsoft.com/office/drawing/2010/main" val="0"/>
              </a:ext>
            </a:extLst>
          </a:blip>
          <a:stretch>
            <a:fillRect/>
          </a:stretch>
        </p:blipFill>
        <p:spPr>
          <a:xfrm>
            <a:off x="5735274" y="2136010"/>
            <a:ext cx="1473268" cy="1867113"/>
          </a:xfrm>
          <a:prstGeom prst="rect">
            <a:avLst/>
          </a:prstGeom>
          <a:noFill/>
          <a:ln>
            <a:noFill/>
          </a:ln>
        </p:spPr>
      </p:pic>
      <p:pic>
        <p:nvPicPr>
          <p:cNvPr id="5" name="Google Shape;103;p14">
            <a:extLst>
              <a:ext uri="{FF2B5EF4-FFF2-40B4-BE49-F238E27FC236}">
                <a16:creationId xmlns:a16="http://schemas.microsoft.com/office/drawing/2014/main" id="{E9708EFC-4124-9E47-A121-A2D441C2AE08}"/>
              </a:ext>
            </a:extLst>
          </p:cNvPr>
          <p:cNvPicPr preferRelativeResize="0"/>
          <p:nvPr/>
        </p:nvPicPr>
        <p:blipFill>
          <a:blip r:embed="rId3"/>
          <a:srcRect/>
          <a:stretch/>
        </p:blipFill>
        <p:spPr>
          <a:xfrm>
            <a:off x="1519716" y="1684500"/>
            <a:ext cx="3585669" cy="4640277"/>
          </a:xfrm>
          <a:prstGeom prst="rect">
            <a:avLst/>
          </a:prstGeom>
          <a:noFill/>
          <a:ln>
            <a:noFill/>
          </a:ln>
        </p:spPr>
      </p:pic>
    </p:spTree>
    <p:extLst>
      <p:ext uri="{BB962C8B-B14F-4D97-AF65-F5344CB8AC3E}">
        <p14:creationId xmlns:p14="http://schemas.microsoft.com/office/powerpoint/2010/main" val="1651776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E68F74-9D48-4C2A-A5F9-6A6D2E495BB4}"/>
              </a:ext>
            </a:extLst>
          </p:cNvPr>
          <p:cNvSpPr/>
          <p:nvPr/>
        </p:nvSpPr>
        <p:spPr>
          <a:xfrm>
            <a:off x="804863" y="1974327"/>
            <a:ext cx="7553324" cy="5373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412A40E3-E076-4911-9594-2CF80B64718A}"/>
              </a:ext>
            </a:extLst>
          </p:cNvPr>
          <p:cNvSpPr/>
          <p:nvPr/>
        </p:nvSpPr>
        <p:spPr>
          <a:xfrm>
            <a:off x="217636" y="728260"/>
            <a:ext cx="8704046" cy="5401479"/>
          </a:xfrm>
          <a:prstGeom prst="rect">
            <a:avLst/>
          </a:prstGeom>
          <a:ln w="76200">
            <a:solidFill>
              <a:srgbClr val="ED7D31">
                <a:lumMod val="50000"/>
              </a:srgbClr>
            </a:solidFill>
          </a:ln>
        </p:spPr>
        <p:txBody>
          <a:bodyPr wrap="square">
            <a:spAutoFit/>
          </a:bodyPr>
          <a:lstStyle/>
          <a:p>
            <a:pPr algn="ctr"/>
            <a:r>
              <a:rPr lang="en-US" sz="1500" b="1" cap="all" dirty="0"/>
              <a:t>LEGAL DISCLAIMER</a:t>
            </a:r>
          </a:p>
          <a:p>
            <a:pPr algn="ctr"/>
            <a:endParaRPr lang="en-US" sz="1500" dirty="0"/>
          </a:p>
          <a:p>
            <a:r>
              <a:rPr lang="en-US" sz="1500" b="1" dirty="0"/>
              <a:t>The information provided on this website and all reports is provided “AS IS” without warranty of any kind.</a:t>
            </a:r>
            <a:r>
              <a:rPr lang="en-US" sz="1500" dirty="0"/>
              <a:t> </a:t>
            </a:r>
            <a:r>
              <a:rPr lang="en-US" sz="1500" i="1" dirty="0"/>
              <a:t>As You Sow</a:t>
            </a:r>
            <a:r>
              <a:rPr lang="en-US" sz="1500" dirty="0"/>
              <a:t> makes no representations and provides no warranties regarding any information or opinions provided herein, including, but not limited to, the advisability of investing in any particular company or investment fund or other vehicle. While we have obtained information believed to be objectively reliable, neither </a:t>
            </a:r>
            <a:r>
              <a:rPr lang="en-US" sz="1500" i="1" dirty="0"/>
              <a:t>As You Sow</a:t>
            </a:r>
            <a:r>
              <a:rPr lang="en-US" sz="1500" dirty="0"/>
              <a:t> nor any of its employees, officers, directors, trustees, or agents, shall be responsible or liable, directly or indirectly, for any damage or loss caused or alleged to be caused by or in connection with use of or reliance on any information contained herein, including, but not limited to, lost profits or punitive or consequential damages. Past performance is not indicative of future returns.</a:t>
            </a:r>
          </a:p>
          <a:p>
            <a:endParaRPr lang="en-US" sz="1500" dirty="0"/>
          </a:p>
          <a:p>
            <a:r>
              <a:rPr lang="en-US" sz="1500" b="1" i="1" dirty="0"/>
              <a:t>As You Sow</a:t>
            </a:r>
            <a:r>
              <a:rPr lang="en-US" sz="1500" b="1" dirty="0"/>
              <a:t> does not provide investment, financial planning, legal, or tax advice.</a:t>
            </a:r>
            <a:r>
              <a:rPr lang="en-US" sz="1500" dirty="0"/>
              <a:t> We are neither licensed nor qualified to provide any such advice. The content of our programming, publications, and presentations is provided free of charge to the public for informational and educational purposes only, and is neither appropriate nor intended to be used for the purposes of making any decisions on investing, purchases, sales, trades, or any other investment transactions.</a:t>
            </a:r>
          </a:p>
          <a:p>
            <a:endParaRPr lang="en-US" sz="1500" dirty="0"/>
          </a:p>
          <a:p>
            <a:r>
              <a:rPr lang="en-US" sz="1500" dirty="0"/>
              <a:t>Our events, websites, and promotional materials may contain external links to other resources, and may contain comments or statements by individuals who do not represent </a:t>
            </a:r>
            <a:r>
              <a:rPr lang="en-US" sz="1500" i="1" dirty="0"/>
              <a:t>As You Sow.</a:t>
            </a:r>
            <a:r>
              <a:rPr lang="en-US" sz="1500" dirty="0"/>
              <a:t> </a:t>
            </a:r>
            <a:r>
              <a:rPr lang="en-US" sz="1500" i="1" dirty="0"/>
              <a:t>As You Sow</a:t>
            </a:r>
            <a:r>
              <a:rPr lang="en-US" sz="1500" dirty="0"/>
              <a:t> has no control over, and assumes no responsibility for, the content, privacy policies, or practices of any third party websites or services that you may access as a result of our programming. </a:t>
            </a:r>
            <a:r>
              <a:rPr lang="en-US" sz="1500" i="1" dirty="0"/>
              <a:t>As You Sow </a:t>
            </a:r>
            <a:r>
              <a:rPr lang="en-US" sz="1500" dirty="0"/>
              <a:t>shall not be responsible or liable, directly or indirectly, for any damage or loss caused or alleged to be caused by or in connection with use of or reliance on any such content, goods, or services available on or through any such websites or services.  </a:t>
            </a:r>
          </a:p>
        </p:txBody>
      </p:sp>
    </p:spTree>
    <p:extLst>
      <p:ext uri="{BB962C8B-B14F-4D97-AF65-F5344CB8AC3E}">
        <p14:creationId xmlns:p14="http://schemas.microsoft.com/office/powerpoint/2010/main" val="3673818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43;p43">
            <a:extLst>
              <a:ext uri="{FF2B5EF4-FFF2-40B4-BE49-F238E27FC236}">
                <a16:creationId xmlns:a16="http://schemas.microsoft.com/office/drawing/2014/main" id="{1AAEACC3-30FC-2A42-955B-012522BF4B52}"/>
              </a:ext>
            </a:extLst>
          </p:cNvPr>
          <p:cNvSpPr txBox="1">
            <a:spLocks/>
          </p:cNvSpPr>
          <p:nvPr/>
        </p:nvSpPr>
        <p:spPr>
          <a:xfrm>
            <a:off x="4895563" y="597875"/>
            <a:ext cx="4118646" cy="1143000"/>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b="1" dirty="0">
                <a:solidFill>
                  <a:srgbClr val="AE4B38"/>
                </a:solidFill>
              </a:rPr>
              <a:t>Contact</a:t>
            </a:r>
            <a:endParaRPr lang="en-US" sz="1000" dirty="0">
              <a:solidFill>
                <a:srgbClr val="AE4B38"/>
              </a:solidFill>
              <a:latin typeface="Times"/>
              <a:ea typeface="Times"/>
              <a:cs typeface="Times"/>
              <a:sym typeface="Times"/>
            </a:endParaRPr>
          </a:p>
        </p:txBody>
      </p:sp>
      <p:sp>
        <p:nvSpPr>
          <p:cNvPr id="4" name="Google Shape;344;p43">
            <a:extLst>
              <a:ext uri="{FF2B5EF4-FFF2-40B4-BE49-F238E27FC236}">
                <a16:creationId xmlns:a16="http://schemas.microsoft.com/office/drawing/2014/main" id="{5DA4566D-4CB6-C14E-926C-175A8CF2FB4F}"/>
              </a:ext>
            </a:extLst>
          </p:cNvPr>
          <p:cNvSpPr txBox="1"/>
          <p:nvPr/>
        </p:nvSpPr>
        <p:spPr>
          <a:xfrm>
            <a:off x="4944925" y="1859275"/>
            <a:ext cx="4343400" cy="16362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000"/>
              </a:spcBef>
              <a:spcAft>
                <a:spcPts val="0"/>
              </a:spcAft>
              <a:buNone/>
            </a:pPr>
            <a:r>
              <a:rPr lang="en-US" sz="2400" b="1" dirty="0">
                <a:solidFill>
                  <a:srgbClr val="333333"/>
                </a:solidFill>
                <a:highlight>
                  <a:srgbClr val="FFFFFF"/>
                </a:highlight>
                <a:latin typeface="Calibri"/>
                <a:ea typeface="Calibri"/>
                <a:cs typeface="Calibri"/>
                <a:sym typeface="Calibri"/>
              </a:rPr>
              <a:t>Media/Press Contact</a:t>
            </a:r>
            <a:endParaRPr sz="2400" b="1" dirty="0">
              <a:solidFill>
                <a:srgbClr val="333333"/>
              </a:solidFill>
              <a:highlight>
                <a:srgbClr val="FFFFFF"/>
              </a:highlight>
              <a:latin typeface="Calibri"/>
              <a:ea typeface="Calibri"/>
              <a:cs typeface="Calibri"/>
              <a:sym typeface="Calibri"/>
            </a:endParaRPr>
          </a:p>
          <a:p>
            <a:pPr marL="0" marR="0" lvl="0" indent="0" algn="l" rtl="0">
              <a:lnSpc>
                <a:spcPct val="115000"/>
              </a:lnSpc>
              <a:spcBef>
                <a:spcPts val="1000"/>
              </a:spcBef>
              <a:spcAft>
                <a:spcPts val="0"/>
              </a:spcAft>
              <a:buNone/>
            </a:pPr>
            <a:r>
              <a:rPr lang="en-US" sz="2000" dirty="0">
                <a:solidFill>
                  <a:srgbClr val="333333"/>
                </a:solidFill>
                <a:highlight>
                  <a:srgbClr val="FFFFFF"/>
                </a:highlight>
                <a:latin typeface="Calibri"/>
                <a:ea typeface="Calibri"/>
                <a:cs typeface="Calibri"/>
                <a:sym typeface="Calibri"/>
              </a:rPr>
              <a:t>Stefanie Spear</a:t>
            </a:r>
            <a:endParaRPr sz="2000" dirty="0">
              <a:solidFill>
                <a:srgbClr val="333333"/>
              </a:solidFill>
              <a:highlight>
                <a:srgbClr val="FFFFFF"/>
              </a:highlight>
              <a:latin typeface="Calibri"/>
              <a:ea typeface="Calibri"/>
              <a:cs typeface="Calibri"/>
              <a:sym typeface="Calibri"/>
            </a:endParaRPr>
          </a:p>
          <a:p>
            <a:pPr marL="0" marR="0" lvl="0" indent="0" algn="l" rtl="0">
              <a:lnSpc>
                <a:spcPct val="115000"/>
              </a:lnSpc>
              <a:spcBef>
                <a:spcPts val="1000"/>
              </a:spcBef>
              <a:spcAft>
                <a:spcPts val="0"/>
              </a:spcAft>
              <a:buNone/>
            </a:pPr>
            <a:r>
              <a:rPr lang="en-US" sz="2000" dirty="0">
                <a:solidFill>
                  <a:srgbClr val="333333"/>
                </a:solidFill>
                <a:highlight>
                  <a:srgbClr val="FFFFFF"/>
                </a:highlight>
                <a:latin typeface="Calibri"/>
                <a:ea typeface="Calibri"/>
                <a:cs typeface="Calibri"/>
                <a:sym typeface="Calibri"/>
              </a:rPr>
              <a:t>(216) 387-1609</a:t>
            </a:r>
            <a:endParaRPr sz="2000" dirty="0">
              <a:solidFill>
                <a:srgbClr val="333333"/>
              </a:solidFill>
              <a:highlight>
                <a:srgbClr val="FFFFFF"/>
              </a:highlight>
              <a:latin typeface="Calibri"/>
              <a:ea typeface="Calibri"/>
              <a:cs typeface="Calibri"/>
              <a:sym typeface="Calibri"/>
            </a:endParaRPr>
          </a:p>
          <a:p>
            <a:pPr marL="0" marR="0" lvl="0" indent="0" algn="l" rtl="0">
              <a:lnSpc>
                <a:spcPct val="115000"/>
              </a:lnSpc>
              <a:spcBef>
                <a:spcPts val="1000"/>
              </a:spcBef>
              <a:spcAft>
                <a:spcPts val="0"/>
              </a:spcAft>
              <a:buNone/>
            </a:pPr>
            <a:r>
              <a:rPr lang="en-US" sz="2000" u="sng" dirty="0">
                <a:solidFill>
                  <a:schemeClr val="tx1"/>
                </a:solidFill>
                <a:highlight>
                  <a:srgbClr val="FFFFFF"/>
                </a:highlight>
                <a:latin typeface="Calibri"/>
                <a:ea typeface="Calibri"/>
                <a:cs typeface="Calibri"/>
                <a:sym typeface="Calibri"/>
                <a:hlinkClick r:id="rId2"/>
              </a:rPr>
              <a:t>sspear@asyousow.org</a:t>
            </a:r>
            <a:r>
              <a:rPr lang="en-US" sz="2000" dirty="0">
                <a:solidFill>
                  <a:schemeClr val="tx1"/>
                </a:solidFill>
                <a:highlight>
                  <a:srgbClr val="FFFFFF"/>
                </a:highlight>
                <a:latin typeface="Calibri"/>
                <a:ea typeface="Calibri"/>
                <a:cs typeface="Calibri"/>
                <a:sym typeface="Calibri"/>
              </a:rPr>
              <a:t> </a:t>
            </a:r>
            <a:endParaRPr dirty="0">
              <a:solidFill>
                <a:schemeClr val="tx1"/>
              </a:solidFill>
              <a:highlight>
                <a:srgbClr val="FFFFFF"/>
              </a:highlight>
            </a:endParaRPr>
          </a:p>
        </p:txBody>
      </p:sp>
      <p:pic>
        <p:nvPicPr>
          <p:cNvPr id="5" name="Google Shape;347;p43">
            <a:extLst>
              <a:ext uri="{FF2B5EF4-FFF2-40B4-BE49-F238E27FC236}">
                <a16:creationId xmlns:a16="http://schemas.microsoft.com/office/drawing/2014/main" id="{DCBEE200-6105-7045-A9A1-9D0C87CA9058}"/>
              </a:ext>
            </a:extLst>
          </p:cNvPr>
          <p:cNvPicPr preferRelativeResize="0"/>
          <p:nvPr/>
        </p:nvPicPr>
        <p:blipFill>
          <a:blip r:embed="rId3"/>
          <a:srcRect/>
          <a:stretch/>
        </p:blipFill>
        <p:spPr>
          <a:xfrm>
            <a:off x="249875" y="778555"/>
            <a:ext cx="4324684" cy="5596649"/>
          </a:xfrm>
          <a:prstGeom prst="rect">
            <a:avLst/>
          </a:prstGeom>
          <a:noFill/>
          <a:ln>
            <a:noFill/>
          </a:ln>
        </p:spPr>
      </p:pic>
      <p:sp>
        <p:nvSpPr>
          <p:cNvPr id="6" name="TextBox 5">
            <a:extLst>
              <a:ext uri="{FF2B5EF4-FFF2-40B4-BE49-F238E27FC236}">
                <a16:creationId xmlns:a16="http://schemas.microsoft.com/office/drawing/2014/main" id="{C1FA95D8-196B-734B-9247-EAE714C17F71}"/>
              </a:ext>
            </a:extLst>
          </p:cNvPr>
          <p:cNvSpPr txBox="1"/>
          <p:nvPr/>
        </p:nvSpPr>
        <p:spPr>
          <a:xfrm>
            <a:off x="4574559" y="4762467"/>
            <a:ext cx="4473287" cy="677108"/>
          </a:xfrm>
          <a:prstGeom prst="rect">
            <a:avLst/>
          </a:prstGeom>
          <a:noFill/>
        </p:spPr>
        <p:txBody>
          <a:bodyPr wrap="square" rtlCol="0">
            <a:spAutoFit/>
          </a:bodyPr>
          <a:lstStyle/>
          <a:p>
            <a:r>
              <a:rPr lang="en-US" sz="2000" b="1" dirty="0"/>
              <a:t>Download the report at: </a:t>
            </a:r>
          </a:p>
          <a:p>
            <a:r>
              <a:rPr lang="en-US" b="1" dirty="0">
                <a:hlinkClick r:id="rId2"/>
              </a:rPr>
              <a:t>https://www.asyousow.org/ceo-pay-reports</a:t>
            </a:r>
            <a:endParaRPr lang="en-US" b="1" dirty="0"/>
          </a:p>
        </p:txBody>
      </p:sp>
    </p:spTree>
    <p:extLst>
      <p:ext uri="{BB962C8B-B14F-4D97-AF65-F5344CB8AC3E}">
        <p14:creationId xmlns:p14="http://schemas.microsoft.com/office/powerpoint/2010/main" val="337503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95;p28">
            <a:extLst>
              <a:ext uri="{FF2B5EF4-FFF2-40B4-BE49-F238E27FC236}">
                <a16:creationId xmlns:a16="http://schemas.microsoft.com/office/drawing/2014/main" id="{DE4205D0-02E7-4CFF-AD85-48F6749F5162}"/>
              </a:ext>
            </a:extLst>
          </p:cNvPr>
          <p:cNvSpPr/>
          <p:nvPr/>
        </p:nvSpPr>
        <p:spPr>
          <a:xfrm>
            <a:off x="556128" y="419659"/>
            <a:ext cx="7764378" cy="218521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CA" sz="4400" b="1" i="0" u="none" strike="noStrike" cap="none" dirty="0">
                <a:solidFill>
                  <a:srgbClr val="AE4B38"/>
                </a:solidFill>
                <a:latin typeface="+mj-lt"/>
                <a:ea typeface="Montserrat"/>
                <a:cs typeface="Montserrat"/>
                <a:sym typeface="Montserrat"/>
              </a:rPr>
              <a:t>About </a:t>
            </a:r>
            <a:r>
              <a:rPr lang="en-CA" sz="4400" b="1" i="1" u="none" strike="noStrike" cap="none" dirty="0">
                <a:solidFill>
                  <a:srgbClr val="AE4B38"/>
                </a:solidFill>
                <a:latin typeface="+mj-lt"/>
                <a:ea typeface="Montserrat"/>
                <a:cs typeface="Montserrat"/>
                <a:sym typeface="Montserrat"/>
              </a:rPr>
              <a:t>As You Sow</a:t>
            </a:r>
            <a:endParaRPr sz="4400" b="0" i="1" u="none" strike="noStrike" cap="none" dirty="0">
              <a:solidFill>
                <a:srgbClr val="AE4B38"/>
              </a:solidFill>
              <a:latin typeface="+mj-lt"/>
              <a:ea typeface="Times New Roman"/>
              <a:cs typeface="Times New Roman"/>
              <a:sym typeface="Times New Roman"/>
            </a:endParaRPr>
          </a:p>
          <a:p>
            <a:pPr marL="0" marR="0" lvl="0" indent="0" algn="l" rtl="0">
              <a:spcBef>
                <a:spcPts val="0"/>
              </a:spcBef>
              <a:spcAft>
                <a:spcPts val="0"/>
              </a:spcAft>
              <a:buNone/>
            </a:pPr>
            <a:r>
              <a:rPr lang="en-CA" sz="1600" b="0" i="0" u="none" strike="noStrike" cap="none" dirty="0">
                <a:solidFill>
                  <a:schemeClr val="dk1"/>
                </a:solidFill>
                <a:latin typeface="Times New Roman"/>
                <a:ea typeface="Times New Roman"/>
                <a:cs typeface="Times New Roman"/>
                <a:sym typeface="Times New Roman"/>
              </a:rPr>
              <a:t> </a:t>
            </a:r>
            <a:endParaRPr sz="1600" b="0" i="0" u="none" strike="noStrike" cap="none"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CA" sz="2400" b="1" i="0" u="none" strike="noStrike" cap="none" dirty="0">
                <a:solidFill>
                  <a:schemeClr val="dk1"/>
                </a:solidFill>
                <a:latin typeface="Calibri"/>
                <a:ea typeface="Calibri"/>
                <a:cs typeface="Calibri"/>
                <a:sym typeface="Calibri"/>
              </a:rPr>
              <a:t>Mission</a:t>
            </a:r>
            <a:r>
              <a:rPr lang="en-CA" sz="2400" b="1" i="1" u="none" strike="noStrike" cap="none" dirty="0">
                <a:solidFill>
                  <a:schemeClr val="dk1"/>
                </a:solidFill>
                <a:latin typeface="Calibri"/>
                <a:ea typeface="Calibri"/>
                <a:cs typeface="Calibri"/>
                <a:sym typeface="Calibri"/>
              </a:rPr>
              <a:t>: </a:t>
            </a:r>
            <a:r>
              <a:rPr lang="en-CA" sz="2400" b="0" i="1" u="none" strike="noStrike" cap="none" dirty="0">
                <a:solidFill>
                  <a:schemeClr val="dk1"/>
                </a:solidFill>
                <a:latin typeface="Calibri"/>
                <a:ea typeface="Calibri"/>
                <a:cs typeface="Calibri"/>
                <a:sym typeface="Calibri"/>
              </a:rPr>
              <a:t>to promote environmental and social corporate responsibility through shareholder advocacy, coalition building, and innovative legal strategies</a:t>
            </a:r>
            <a:endParaRPr dirty="0"/>
          </a:p>
          <a:p>
            <a:pPr marL="0" marR="0" lvl="0" indent="0" algn="l" rtl="0">
              <a:spcBef>
                <a:spcPts val="0"/>
              </a:spcBef>
              <a:spcAft>
                <a:spcPts val="0"/>
              </a:spcAft>
              <a:buNone/>
            </a:pPr>
            <a:endParaRPr sz="2000" b="0" i="0" u="none" strike="noStrike" cap="none" dirty="0">
              <a:solidFill>
                <a:schemeClr val="dk1"/>
              </a:solidFill>
              <a:latin typeface="Calibri"/>
              <a:ea typeface="Calibri"/>
              <a:cs typeface="Calibri"/>
              <a:sym typeface="Calibri"/>
            </a:endParaRPr>
          </a:p>
        </p:txBody>
      </p:sp>
      <p:sp>
        <p:nvSpPr>
          <p:cNvPr id="4" name="Google Shape;196;p28">
            <a:extLst>
              <a:ext uri="{FF2B5EF4-FFF2-40B4-BE49-F238E27FC236}">
                <a16:creationId xmlns:a16="http://schemas.microsoft.com/office/drawing/2014/main" id="{2E3C1BD9-86D9-4394-AE3E-24D7EE3C2594}"/>
              </a:ext>
            </a:extLst>
          </p:cNvPr>
          <p:cNvSpPr/>
          <p:nvPr/>
        </p:nvSpPr>
        <p:spPr>
          <a:xfrm>
            <a:off x="556128" y="2711877"/>
            <a:ext cx="7930144" cy="2904647"/>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2000"/>
              <a:buFont typeface="Arial"/>
              <a:buChar char="•"/>
            </a:pPr>
            <a:r>
              <a:rPr lang="en-CA" sz="2000" i="0" u="none" strike="noStrike" cap="none" dirty="0">
                <a:solidFill>
                  <a:schemeClr val="dk1"/>
                </a:solidFill>
                <a:latin typeface="Calibri"/>
                <a:ea typeface="Calibri"/>
                <a:cs typeface="Calibri"/>
                <a:sym typeface="Calibri"/>
              </a:rPr>
              <a:t>Founded in 1992 on the belief that corporations </a:t>
            </a:r>
            <a:r>
              <a:rPr lang="en-CA" sz="2000" i="1" u="none" strike="noStrike" cap="none" dirty="0">
                <a:solidFill>
                  <a:schemeClr val="dk1"/>
                </a:solidFill>
                <a:latin typeface="Calibri"/>
                <a:ea typeface="Calibri"/>
                <a:cs typeface="Calibri"/>
                <a:sym typeface="Calibri"/>
              </a:rPr>
              <a:t>must</a:t>
            </a:r>
            <a:r>
              <a:rPr lang="en-CA" sz="2000" i="0" u="none" strike="noStrike" cap="none" dirty="0">
                <a:solidFill>
                  <a:schemeClr val="dk1"/>
                </a:solidFill>
                <a:latin typeface="Calibri"/>
                <a:ea typeface="Calibri"/>
                <a:cs typeface="Calibri"/>
                <a:sym typeface="Calibri"/>
              </a:rPr>
              <a:t> be an active part of the solutions to society’s environmental and human rights issues</a:t>
            </a:r>
            <a:endParaRPr dirty="0"/>
          </a:p>
          <a:p>
            <a:pPr marL="285750" marR="0" lvl="0" indent="-158750" algn="l" rtl="0">
              <a:spcBef>
                <a:spcPts val="0"/>
              </a:spcBef>
              <a:spcAft>
                <a:spcPts val="0"/>
              </a:spcAft>
              <a:buClr>
                <a:schemeClr val="dk1"/>
              </a:buClr>
              <a:buSzPts val="2000"/>
              <a:buFont typeface="Arial"/>
              <a:buNone/>
            </a:pPr>
            <a:endParaRPr sz="2000" i="0" u="none" strike="noStrike" cap="none"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000"/>
              <a:buFont typeface="Arial"/>
              <a:buChar char="•"/>
            </a:pPr>
            <a:r>
              <a:rPr lang="en-CA" sz="2000" u="none" strike="noStrike" cap="none" dirty="0">
                <a:solidFill>
                  <a:schemeClr val="dk1"/>
                </a:solidFill>
                <a:latin typeface="Calibri"/>
                <a:ea typeface="Calibri"/>
                <a:cs typeface="Calibri"/>
                <a:sym typeface="Calibri"/>
              </a:rPr>
              <a:t>30-year track record of promoting values-aligned investing and securing positive, lasting corporation change </a:t>
            </a:r>
          </a:p>
          <a:p>
            <a:pPr marL="285750" marR="0" lvl="0" indent="-285750" algn="l" rtl="0">
              <a:spcBef>
                <a:spcPts val="0"/>
              </a:spcBef>
              <a:spcAft>
                <a:spcPts val="0"/>
              </a:spcAft>
              <a:buClr>
                <a:schemeClr val="dk1"/>
              </a:buClr>
              <a:buSzPts val="2000"/>
              <a:buFont typeface="Arial"/>
              <a:buChar char="•"/>
            </a:pPr>
            <a:endParaRPr lang="en-CA" sz="20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000"/>
              <a:buFont typeface="Arial"/>
              <a:buChar char="•"/>
            </a:pPr>
            <a:r>
              <a:rPr lang="en-CA" sz="2000" u="none" strike="noStrike" cap="none" dirty="0">
                <a:solidFill>
                  <a:schemeClr val="dk1"/>
                </a:solidFill>
                <a:latin typeface="Calibri"/>
                <a:ea typeface="Calibri"/>
                <a:cs typeface="Calibri"/>
                <a:sym typeface="Calibri"/>
              </a:rPr>
              <a:t>We </a:t>
            </a:r>
            <a:r>
              <a:rPr lang="en-CA" sz="2000" i="0" u="none" strike="noStrike" cap="none" dirty="0">
                <a:solidFill>
                  <a:schemeClr val="dk1"/>
                </a:solidFill>
                <a:latin typeface="Calibri"/>
                <a:ea typeface="Calibri"/>
                <a:cs typeface="Calibri"/>
                <a:sym typeface="Calibri"/>
              </a:rPr>
              <a:t>communicate directly with corporate executives to collaboratively develop and implement business models that reduce risk, benefit brand reputation, and protect long-term shareholder value while simultaneously bringing about positive change for the environment and </a:t>
            </a:r>
            <a:r>
              <a:rPr lang="en-CA" sz="2000" i="0" u="none" strike="noStrike" cap="none">
                <a:solidFill>
                  <a:schemeClr val="dk1"/>
                </a:solidFill>
                <a:latin typeface="Calibri"/>
                <a:ea typeface="Calibri"/>
                <a:cs typeface="Calibri"/>
                <a:sym typeface="Calibri"/>
              </a:rPr>
              <a:t>human rights</a:t>
            </a:r>
            <a:endParaRPr dirty="0"/>
          </a:p>
        </p:txBody>
      </p:sp>
    </p:spTree>
    <p:extLst>
      <p:ext uri="{BB962C8B-B14F-4D97-AF65-F5344CB8AC3E}">
        <p14:creationId xmlns:p14="http://schemas.microsoft.com/office/powerpoint/2010/main" val="1588027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62E07-CD83-D042-8E82-AB3CB3B1D5E0}"/>
              </a:ext>
            </a:extLst>
          </p:cNvPr>
          <p:cNvSpPr>
            <a:spLocks noGrp="1"/>
          </p:cNvSpPr>
          <p:nvPr>
            <p:ph type="title"/>
          </p:nvPr>
        </p:nvSpPr>
        <p:spPr>
          <a:xfrm>
            <a:off x="-1508760" y="813139"/>
            <a:ext cx="7886700" cy="1325563"/>
          </a:xfrm>
        </p:spPr>
        <p:txBody>
          <a:bodyPr/>
          <a:lstStyle/>
          <a:p>
            <a:pPr algn="ctr"/>
            <a:r>
              <a:rPr lang="en-US" b="1" dirty="0">
                <a:solidFill>
                  <a:srgbClr val="AE4B38"/>
                </a:solidFill>
              </a:rPr>
              <a:t>Audience Q&amp;A</a:t>
            </a:r>
          </a:p>
        </p:txBody>
      </p:sp>
      <p:sp>
        <p:nvSpPr>
          <p:cNvPr id="3" name="Google Shape;309;p40">
            <a:extLst>
              <a:ext uri="{FF2B5EF4-FFF2-40B4-BE49-F238E27FC236}">
                <a16:creationId xmlns:a16="http://schemas.microsoft.com/office/drawing/2014/main" id="{67974CA8-2283-DC45-9EA1-1B6D0BF99B24}"/>
              </a:ext>
            </a:extLst>
          </p:cNvPr>
          <p:cNvSpPr/>
          <p:nvPr/>
        </p:nvSpPr>
        <p:spPr>
          <a:xfrm>
            <a:off x="3908975" y="4038996"/>
            <a:ext cx="1981200" cy="734695"/>
          </a:xfrm>
          <a:prstGeom prst="rightArrow">
            <a:avLst>
              <a:gd name="adj1" fmla="val 50000"/>
              <a:gd name="adj2" fmla="val 50005"/>
            </a:avLst>
          </a:prstGeom>
          <a:solidFill>
            <a:srgbClr val="EBA017"/>
          </a:solidFill>
          <a:ln>
            <a:noFill/>
          </a:ln>
          <a:effectLst>
            <a:outerShdw blurRad="50800" dist="38100" dir="2700000" algn="tl" rotWithShape="0">
              <a:srgbClr val="000000">
                <a:alpha val="3960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rgbClr val="FFFFFF"/>
                </a:solidFill>
                <a:latin typeface="Cambria"/>
                <a:ea typeface="Cambria"/>
                <a:cs typeface="Cambria"/>
                <a:sym typeface="Cambria"/>
              </a:rPr>
              <a:t>Q&amp;A Window</a:t>
            </a:r>
            <a:endParaRPr sz="1000" dirty="0">
              <a:solidFill>
                <a:srgbClr val="000000"/>
              </a:solidFill>
              <a:latin typeface="Times"/>
              <a:ea typeface="Times"/>
              <a:cs typeface="Times"/>
              <a:sym typeface="Times"/>
            </a:endParaRPr>
          </a:p>
        </p:txBody>
      </p:sp>
      <p:sp>
        <p:nvSpPr>
          <p:cNvPr id="5" name="Google Shape;312;p40">
            <a:extLst>
              <a:ext uri="{FF2B5EF4-FFF2-40B4-BE49-F238E27FC236}">
                <a16:creationId xmlns:a16="http://schemas.microsoft.com/office/drawing/2014/main" id="{EBBEB89D-F9A3-BF4F-BACC-795B05CF07B8}"/>
              </a:ext>
            </a:extLst>
          </p:cNvPr>
          <p:cNvSpPr/>
          <p:nvPr/>
        </p:nvSpPr>
        <p:spPr>
          <a:xfrm>
            <a:off x="682625" y="2138702"/>
            <a:ext cx="5207550" cy="1676400"/>
          </a:xfrm>
          <a:prstGeom prst="rect">
            <a:avLst/>
          </a:prstGeom>
          <a:noFill/>
          <a:ln>
            <a:noFill/>
          </a:ln>
        </p:spPr>
        <p:txBody>
          <a:bodyPr spcFirstLastPara="1" wrap="square" lIns="91425" tIns="45700" rIns="91425" bIns="45700" anchor="t" anchorCtr="0">
            <a:noAutofit/>
          </a:bodyPr>
          <a:lstStyle/>
          <a:p>
            <a:r>
              <a:rPr lang="en-US" sz="2000" dirty="0"/>
              <a:t>Download the report at: </a:t>
            </a:r>
          </a:p>
          <a:p>
            <a:endParaRPr lang="en-US" sz="2000" dirty="0"/>
          </a:p>
          <a:p>
            <a:r>
              <a:rPr lang="en-US" sz="2000" b="1" dirty="0">
                <a:solidFill>
                  <a:schemeClr val="accent2">
                    <a:lumMod val="75000"/>
                  </a:schemeClr>
                </a:solidFill>
                <a:hlinkClick r:id="rId2">
                  <a:extLst>
                    <a:ext uri="{A12FA001-AC4F-418D-AE19-62706E023703}">
                      <ahyp:hlinkClr xmlns:ahyp="http://schemas.microsoft.com/office/drawing/2018/hyperlinkcolor" val="tx"/>
                    </a:ext>
                  </a:extLst>
                </a:hlinkClick>
              </a:rPr>
              <a:t>https://www.asyousow.org/ceo-pay-reports</a:t>
            </a:r>
            <a:endParaRPr lang="en-US" sz="2000" b="1" dirty="0">
              <a:solidFill>
                <a:schemeClr val="accent2">
                  <a:lumMod val="75000"/>
                </a:schemeClr>
              </a:solidFill>
            </a:endParaRPr>
          </a:p>
          <a:p>
            <a:endParaRPr lang="en-US" sz="2000" b="1" dirty="0"/>
          </a:p>
          <a:p>
            <a:r>
              <a:rPr lang="en-US" sz="2000" b="1" dirty="0"/>
              <a:t>Use the Q&amp;A window to send us your questions</a:t>
            </a:r>
          </a:p>
          <a:p>
            <a:pPr marL="0" marR="0" lvl="0" indent="0" algn="l" rtl="0">
              <a:spcBef>
                <a:spcPts val="0"/>
              </a:spcBef>
              <a:spcAft>
                <a:spcPts val="0"/>
              </a:spcAft>
              <a:buNone/>
            </a:pPr>
            <a:endParaRPr sz="2400" dirty="0">
              <a:solidFill>
                <a:srgbClr val="000000"/>
              </a:solidFill>
              <a:latin typeface="Calibri"/>
              <a:ea typeface="Calibri"/>
              <a:cs typeface="Calibri"/>
              <a:sym typeface="Calibri"/>
            </a:endParaRPr>
          </a:p>
          <a:p>
            <a:pPr marL="342900" marR="0" lvl="0" indent="-203200" algn="l" rtl="0">
              <a:spcBef>
                <a:spcPts val="0"/>
              </a:spcBef>
              <a:spcAft>
                <a:spcPts val="0"/>
              </a:spcAft>
              <a:buClr>
                <a:schemeClr val="dk1"/>
              </a:buClr>
              <a:buSzPts val="2200"/>
              <a:buFont typeface="Arial"/>
              <a:buNone/>
            </a:pPr>
            <a:endParaRPr sz="2200" dirty="0">
              <a:solidFill>
                <a:srgbClr val="000000"/>
              </a:solidFill>
              <a:latin typeface="Calibri"/>
              <a:ea typeface="Calibri"/>
              <a:cs typeface="Calibri"/>
              <a:sym typeface="Calibri"/>
            </a:endParaRPr>
          </a:p>
          <a:p>
            <a:pPr marL="171450" marR="0" lvl="0" indent="-107950" algn="l" rtl="0">
              <a:spcBef>
                <a:spcPts val="0"/>
              </a:spcBef>
              <a:spcAft>
                <a:spcPts val="0"/>
              </a:spcAft>
              <a:buClr>
                <a:schemeClr val="dk1"/>
              </a:buClr>
              <a:buSzPts val="1000"/>
              <a:buFont typeface="Arial"/>
              <a:buNone/>
            </a:pPr>
            <a:endParaRPr sz="1000" dirty="0">
              <a:solidFill>
                <a:srgbClr val="000000"/>
              </a:solidFill>
              <a:latin typeface="Times"/>
              <a:ea typeface="Times"/>
              <a:cs typeface="Times"/>
              <a:sym typeface="Times"/>
            </a:endParaRPr>
          </a:p>
        </p:txBody>
      </p:sp>
      <p:pic>
        <p:nvPicPr>
          <p:cNvPr id="6" name="Google Shape;334;p4">
            <a:extLst>
              <a:ext uri="{FF2B5EF4-FFF2-40B4-BE49-F238E27FC236}">
                <a16:creationId xmlns:a16="http://schemas.microsoft.com/office/drawing/2014/main" id="{DFE2A072-9F28-416B-9F65-C5D71F915C8A}"/>
              </a:ext>
            </a:extLst>
          </p:cNvPr>
          <p:cNvPicPr preferRelativeResize="0">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6046470" y="1279371"/>
            <a:ext cx="2700655" cy="4760189"/>
          </a:xfrm>
          <a:prstGeom prst="rect">
            <a:avLst/>
          </a:prstGeom>
          <a:noFill/>
          <a:ln>
            <a:noFill/>
          </a:ln>
          <a:effectLst>
            <a:outerShdw blurRad="292100" dist="139700" dir="2700000" algn="tl" rotWithShape="0">
              <a:srgbClr val="333333">
                <a:alpha val="63921"/>
              </a:srgbClr>
            </a:outerShdw>
          </a:effectLst>
        </p:spPr>
      </p:pic>
    </p:spTree>
    <p:extLst>
      <p:ext uri="{BB962C8B-B14F-4D97-AF65-F5344CB8AC3E}">
        <p14:creationId xmlns:p14="http://schemas.microsoft.com/office/powerpoint/2010/main" val="706762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4CA00-B4E0-7C4F-B6CD-E09FB68041CA}"/>
              </a:ext>
            </a:extLst>
          </p:cNvPr>
          <p:cNvSpPr>
            <a:spLocks noGrp="1"/>
          </p:cNvSpPr>
          <p:nvPr>
            <p:ph type="title"/>
          </p:nvPr>
        </p:nvSpPr>
        <p:spPr/>
        <p:txBody>
          <a:bodyPr/>
          <a:lstStyle/>
          <a:p>
            <a:pPr algn="ctr"/>
            <a:r>
              <a:rPr lang="en-US" b="1" dirty="0">
                <a:solidFill>
                  <a:srgbClr val="AE4B38"/>
                </a:solidFill>
              </a:rPr>
              <a:t>Robert Reich</a:t>
            </a:r>
          </a:p>
        </p:txBody>
      </p:sp>
      <p:sp>
        <p:nvSpPr>
          <p:cNvPr id="3" name="Google Shape;136;p18">
            <a:extLst>
              <a:ext uri="{FF2B5EF4-FFF2-40B4-BE49-F238E27FC236}">
                <a16:creationId xmlns:a16="http://schemas.microsoft.com/office/drawing/2014/main" id="{35BE6724-FA4A-A74E-B115-B83F80CC09EB}"/>
              </a:ext>
            </a:extLst>
          </p:cNvPr>
          <p:cNvSpPr txBox="1"/>
          <p:nvPr/>
        </p:nvSpPr>
        <p:spPr>
          <a:xfrm>
            <a:off x="5105399" y="4191000"/>
            <a:ext cx="2792100" cy="1846800"/>
          </a:xfrm>
          <a:prstGeom prst="rect">
            <a:avLst/>
          </a:prstGeom>
          <a:noFill/>
          <a:ln>
            <a:noFill/>
          </a:ln>
        </p:spPr>
        <p:txBody>
          <a:bodyPr spcFirstLastPara="1" wrap="square" lIns="91425" tIns="45700" rIns="91425" bIns="45700" anchor="t" anchorCtr="0">
            <a:noAutofit/>
          </a:bodyPr>
          <a:lstStyle/>
          <a:p>
            <a:pPr lvl="0" algn="ctr">
              <a:buClr>
                <a:schemeClr val="dk1"/>
              </a:buClr>
            </a:pPr>
            <a:r>
              <a:rPr lang="en-US" sz="1600" b="1" dirty="0">
                <a:solidFill>
                  <a:schemeClr val="dk1"/>
                </a:solidFill>
                <a:latin typeface="Calibri"/>
                <a:ea typeface="Calibri"/>
                <a:cs typeface="Calibri"/>
                <a:sym typeface="Calibri"/>
              </a:rPr>
              <a:t>Professor; Former U.S. Secretary of Labor;</a:t>
            </a:r>
          </a:p>
          <a:p>
            <a:pPr lvl="0" algn="ctr">
              <a:buClr>
                <a:schemeClr val="dk1"/>
              </a:buClr>
            </a:pPr>
            <a:r>
              <a:rPr lang="en-US" sz="1600" b="1" dirty="0">
                <a:solidFill>
                  <a:schemeClr val="dk1"/>
                </a:solidFill>
                <a:latin typeface="Calibri"/>
                <a:ea typeface="Calibri"/>
                <a:cs typeface="Calibri"/>
                <a:sym typeface="Calibri"/>
              </a:rPr>
              <a:t>Co-founder, Inequality Media; Author, </a:t>
            </a:r>
            <a:r>
              <a:rPr lang="en-US" sz="1600" b="1" i="1" dirty="0">
                <a:solidFill>
                  <a:schemeClr val="dk1"/>
                </a:solidFill>
                <a:latin typeface="Calibri"/>
                <a:ea typeface="Calibri"/>
                <a:cs typeface="Calibri"/>
                <a:sym typeface="Calibri"/>
              </a:rPr>
              <a:t>The System: Who Rigged It, How We Fix It</a:t>
            </a:r>
            <a:endParaRPr lang="en-US" sz="1600" b="1" dirty="0">
              <a:solidFill>
                <a:schemeClr val="dk1"/>
              </a:solidFill>
              <a:latin typeface="Calibri"/>
              <a:ea typeface="Calibri"/>
              <a:cs typeface="Calibri"/>
              <a:sym typeface="Calibri"/>
            </a:endParaRPr>
          </a:p>
          <a:p>
            <a:pPr marL="0" marR="0" lvl="0" indent="0" algn="ctr" rtl="0">
              <a:spcBef>
                <a:spcPts val="0"/>
              </a:spcBef>
              <a:spcAft>
                <a:spcPts val="0"/>
              </a:spcAft>
              <a:buNone/>
            </a:pPr>
            <a:endParaRPr sz="1800" b="1" dirty="0">
              <a:latin typeface="Calibri"/>
              <a:ea typeface="Calibri"/>
              <a:cs typeface="Calibri"/>
              <a:sym typeface="Calibri"/>
            </a:endParaRPr>
          </a:p>
        </p:txBody>
      </p:sp>
      <p:pic>
        <p:nvPicPr>
          <p:cNvPr id="4" name="Google Shape;137;p18">
            <a:extLst>
              <a:ext uri="{FF2B5EF4-FFF2-40B4-BE49-F238E27FC236}">
                <a16:creationId xmlns:a16="http://schemas.microsoft.com/office/drawing/2014/main" id="{4CFA7890-D1DC-C94A-8F7F-A524F057E13C}"/>
              </a:ext>
            </a:extLst>
          </p:cNvPr>
          <p:cNvPicPr preferRelativeResize="0"/>
          <p:nvPr/>
        </p:nvPicPr>
        <p:blipFill>
          <a:blip r:embed="rId2"/>
          <a:srcRect/>
          <a:stretch/>
        </p:blipFill>
        <p:spPr>
          <a:xfrm>
            <a:off x="1519716" y="1684500"/>
            <a:ext cx="3585669" cy="4640277"/>
          </a:xfrm>
          <a:prstGeom prst="rect">
            <a:avLst/>
          </a:prstGeom>
          <a:noFill/>
          <a:ln>
            <a:noFill/>
          </a:ln>
        </p:spPr>
      </p:pic>
      <p:pic>
        <p:nvPicPr>
          <p:cNvPr id="5" name="Google Shape;138;p18">
            <a:extLst>
              <a:ext uri="{FF2B5EF4-FFF2-40B4-BE49-F238E27FC236}">
                <a16:creationId xmlns:a16="http://schemas.microsoft.com/office/drawing/2014/main" id="{7320A231-3DF2-8741-B855-8F43803A32E9}"/>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a:xfrm>
            <a:off x="5733005" y="2300204"/>
            <a:ext cx="1536888" cy="1603818"/>
          </a:xfrm>
          <a:prstGeom prst="rect">
            <a:avLst/>
          </a:prstGeom>
          <a:noFill/>
          <a:ln>
            <a:noFill/>
          </a:ln>
        </p:spPr>
      </p:pic>
    </p:spTree>
    <p:extLst>
      <p:ext uri="{BB962C8B-B14F-4D97-AF65-F5344CB8AC3E}">
        <p14:creationId xmlns:p14="http://schemas.microsoft.com/office/powerpoint/2010/main" val="2390046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4CA00-B4E0-7C4F-B6CD-E09FB68041CA}"/>
              </a:ext>
            </a:extLst>
          </p:cNvPr>
          <p:cNvSpPr>
            <a:spLocks noGrp="1"/>
          </p:cNvSpPr>
          <p:nvPr>
            <p:ph type="title"/>
          </p:nvPr>
        </p:nvSpPr>
        <p:spPr/>
        <p:txBody>
          <a:bodyPr/>
          <a:lstStyle/>
          <a:p>
            <a:pPr algn="ctr"/>
            <a:r>
              <a:rPr lang="en-US" b="1" dirty="0">
                <a:solidFill>
                  <a:srgbClr val="AE4B38"/>
                </a:solidFill>
              </a:rPr>
              <a:t>Rosanna Landis Weaver</a:t>
            </a:r>
          </a:p>
        </p:txBody>
      </p:sp>
      <p:sp>
        <p:nvSpPr>
          <p:cNvPr id="3" name="Google Shape;136;p18">
            <a:extLst>
              <a:ext uri="{FF2B5EF4-FFF2-40B4-BE49-F238E27FC236}">
                <a16:creationId xmlns:a16="http://schemas.microsoft.com/office/drawing/2014/main" id="{35BE6724-FA4A-A74E-B115-B83F80CC09EB}"/>
              </a:ext>
            </a:extLst>
          </p:cNvPr>
          <p:cNvSpPr txBox="1"/>
          <p:nvPr/>
        </p:nvSpPr>
        <p:spPr>
          <a:xfrm>
            <a:off x="5105399" y="4191000"/>
            <a:ext cx="2792100" cy="1846800"/>
          </a:xfrm>
          <a:prstGeom prst="rect">
            <a:avLst/>
          </a:prstGeom>
          <a:noFill/>
          <a:ln>
            <a:noFill/>
          </a:ln>
        </p:spPr>
        <p:txBody>
          <a:bodyPr spcFirstLastPara="1" wrap="square" lIns="91425" tIns="45700" rIns="91425" bIns="45700" anchor="t" anchorCtr="0">
            <a:noAutofit/>
          </a:bodyPr>
          <a:lstStyle/>
          <a:p>
            <a:pPr lvl="0" algn="ctr">
              <a:buClr>
                <a:schemeClr val="dk1"/>
              </a:buClr>
            </a:pPr>
            <a:r>
              <a:rPr lang="en-US" sz="1600" b="1" dirty="0">
                <a:solidFill>
                  <a:schemeClr val="dk1"/>
                </a:solidFill>
                <a:latin typeface="Calibri"/>
                <a:ea typeface="Calibri"/>
                <a:cs typeface="Calibri"/>
                <a:sym typeface="Calibri"/>
              </a:rPr>
              <a:t>Report Author and CEO Pay Program Manager</a:t>
            </a:r>
          </a:p>
          <a:p>
            <a:pPr marL="0" marR="0" lvl="0" indent="0" algn="ctr" rtl="0">
              <a:spcBef>
                <a:spcPts val="0"/>
              </a:spcBef>
              <a:spcAft>
                <a:spcPts val="0"/>
              </a:spcAft>
              <a:buNone/>
            </a:pPr>
            <a:endParaRPr sz="1800" b="1" dirty="0">
              <a:latin typeface="Calibri"/>
              <a:ea typeface="Calibri"/>
              <a:cs typeface="Calibri"/>
              <a:sym typeface="Calibri"/>
            </a:endParaRPr>
          </a:p>
        </p:txBody>
      </p:sp>
      <p:pic>
        <p:nvPicPr>
          <p:cNvPr id="4" name="Google Shape;137;p18">
            <a:extLst>
              <a:ext uri="{FF2B5EF4-FFF2-40B4-BE49-F238E27FC236}">
                <a16:creationId xmlns:a16="http://schemas.microsoft.com/office/drawing/2014/main" id="{4CFA7890-D1DC-C94A-8F7F-A524F057E13C}"/>
              </a:ext>
            </a:extLst>
          </p:cNvPr>
          <p:cNvPicPr preferRelativeResize="0"/>
          <p:nvPr/>
        </p:nvPicPr>
        <p:blipFill>
          <a:blip r:embed="rId2"/>
          <a:srcRect/>
          <a:stretch/>
        </p:blipFill>
        <p:spPr>
          <a:xfrm>
            <a:off x="1519716" y="1684500"/>
            <a:ext cx="3585669" cy="4640277"/>
          </a:xfrm>
          <a:prstGeom prst="rect">
            <a:avLst/>
          </a:prstGeom>
          <a:noFill/>
          <a:ln>
            <a:noFill/>
          </a:ln>
        </p:spPr>
      </p:pic>
      <p:pic>
        <p:nvPicPr>
          <p:cNvPr id="6" name="Google Shape;129;p17">
            <a:extLst>
              <a:ext uri="{FF2B5EF4-FFF2-40B4-BE49-F238E27FC236}">
                <a16:creationId xmlns:a16="http://schemas.microsoft.com/office/drawing/2014/main" id="{F304BD96-05FF-974F-94F4-3DCFE7DB0009}"/>
              </a:ext>
            </a:extLst>
          </p:cNvPr>
          <p:cNvPicPr preferRelativeResize="0">
            <a:picLocks noChangeAspect="1"/>
          </p:cNvPicPr>
          <p:nvPr/>
        </p:nvPicPr>
        <p:blipFill rotWithShape="1">
          <a:blip r:embed="rId3">
            <a:alphaModFix/>
            <a:extLst>
              <a:ext uri="{BEBA8EAE-BF5A-486C-A8C5-ECC9F3942E4B}">
                <a14:imgProps xmlns:a14="http://schemas.microsoft.com/office/drawing/2010/main">
                  <a14:imgLayer r:embed="rId4">
                    <a14:imgEffect>
                      <a14:brightnessContrast contrast="20000"/>
                    </a14:imgEffect>
                  </a14:imgLayer>
                </a14:imgProps>
              </a:ext>
            </a:extLst>
          </a:blip>
          <a:srcRect/>
          <a:stretch/>
        </p:blipFill>
        <p:spPr>
          <a:xfrm>
            <a:off x="5749166" y="2303822"/>
            <a:ext cx="1504573" cy="1600200"/>
          </a:xfrm>
          <a:prstGeom prst="rect">
            <a:avLst/>
          </a:prstGeom>
          <a:noFill/>
          <a:ln>
            <a:noFill/>
          </a:ln>
        </p:spPr>
      </p:pic>
    </p:spTree>
    <p:extLst>
      <p:ext uri="{BB962C8B-B14F-4D97-AF65-F5344CB8AC3E}">
        <p14:creationId xmlns:p14="http://schemas.microsoft.com/office/powerpoint/2010/main" val="1793093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671C3-D6C2-3D43-83BB-321238FFAB03}"/>
              </a:ext>
            </a:extLst>
          </p:cNvPr>
          <p:cNvSpPr>
            <a:spLocks noGrp="1"/>
          </p:cNvSpPr>
          <p:nvPr>
            <p:ph type="title"/>
          </p:nvPr>
        </p:nvSpPr>
        <p:spPr/>
        <p:txBody>
          <a:bodyPr/>
          <a:lstStyle/>
          <a:p>
            <a:pPr algn="ctr"/>
            <a:r>
              <a:rPr lang="en-US" b="1" dirty="0">
                <a:solidFill>
                  <a:srgbClr val="AE4B38"/>
                </a:solidFill>
              </a:rPr>
              <a:t>Key </a:t>
            </a:r>
            <a:r>
              <a:rPr lang="en-US" b="1" dirty="0">
                <a:solidFill>
                  <a:srgbClr val="AE4B39"/>
                </a:solidFill>
              </a:rPr>
              <a:t>Takeaways</a:t>
            </a:r>
          </a:p>
        </p:txBody>
      </p:sp>
      <p:graphicFrame>
        <p:nvGraphicFramePr>
          <p:cNvPr id="5" name="Content Placeholder 4">
            <a:extLst>
              <a:ext uri="{FF2B5EF4-FFF2-40B4-BE49-F238E27FC236}">
                <a16:creationId xmlns:a16="http://schemas.microsoft.com/office/drawing/2014/main" id="{47E8BD95-F015-FE44-8C84-9F42DA267960}"/>
              </a:ext>
            </a:extLst>
          </p:cNvPr>
          <p:cNvGraphicFramePr>
            <a:graphicFrameLocks noGrp="1"/>
          </p:cNvGraphicFramePr>
          <p:nvPr>
            <p:ph idx="1"/>
            <p:extLst>
              <p:ext uri="{D42A27DB-BD31-4B8C-83A1-F6EECF244321}">
                <p14:modId xmlns:p14="http://schemas.microsoft.com/office/powerpoint/2010/main" val="66273592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8391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C6DAE5CE-A507-4445-8B50-A259AB44E7E8}"/>
              </a:ext>
            </a:extLst>
          </p:cNvPr>
          <p:cNvPicPr>
            <a:picLocks noChangeAspect="1"/>
          </p:cNvPicPr>
          <p:nvPr/>
        </p:nvPicPr>
        <p:blipFill>
          <a:blip r:embed="rId2"/>
          <a:stretch>
            <a:fillRect/>
          </a:stretch>
        </p:blipFill>
        <p:spPr>
          <a:xfrm>
            <a:off x="0" y="1347107"/>
            <a:ext cx="9144000" cy="4163786"/>
          </a:xfrm>
          <a:prstGeom prst="rect">
            <a:avLst/>
          </a:prstGeom>
        </p:spPr>
      </p:pic>
    </p:spTree>
    <p:extLst>
      <p:ext uri="{BB962C8B-B14F-4D97-AF65-F5344CB8AC3E}">
        <p14:creationId xmlns:p14="http://schemas.microsoft.com/office/powerpoint/2010/main" val="2220746759"/>
      </p:ext>
    </p:extLst>
  </p:cSld>
  <p:clrMapOvr>
    <a:masterClrMapping/>
  </p:clrMapOvr>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2466</TotalTime>
  <Words>1490</Words>
  <Application>Microsoft Office PowerPoint</Application>
  <PresentationFormat>On-screen Show (4:3)</PresentationFormat>
  <Paragraphs>146</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basel-neue</vt:lpstr>
      <vt:lpstr>Calibri</vt:lpstr>
      <vt:lpstr>Cambria</vt:lpstr>
      <vt:lpstr>Georgia</vt:lpstr>
      <vt:lpstr>Times</vt:lpstr>
      <vt:lpstr>Times New Roman</vt:lpstr>
      <vt:lpstr>Office Theme</vt:lpstr>
      <vt:lpstr>PowerPoint Presentation</vt:lpstr>
      <vt:lpstr>PowerPoint Presentation</vt:lpstr>
      <vt:lpstr>Andrew Behar</vt:lpstr>
      <vt:lpstr>PowerPoint Presentation</vt:lpstr>
      <vt:lpstr>Audience Q&amp;A</vt:lpstr>
      <vt:lpstr>Robert Reich</vt:lpstr>
      <vt:lpstr>Rosanna Landis Weaver</vt:lpstr>
      <vt:lpstr>Key Takeaways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COVID-19 COVID-19 highlighted how too many boards and CEOs treated performance pay as an entitlement. Most shareholders said NO. </vt:lpstr>
      <vt:lpstr>R. Paul Herman</vt:lpstr>
      <vt:lpstr>Top 25 Most Overpaid CEOs (HIP Regression Excess)</vt:lpstr>
      <vt:lpstr>100 Most Overpaid CEOs Are 20% of S&amp;P 500 Firms,  Yet Collect Increasing Share (32% --&gt; 37%) of All CEO Pay</vt:lpstr>
      <vt:lpstr>How HIP Investor Analyzes CEO Pay  and Linkages to Financial Performance</vt:lpstr>
      <vt:lpstr>Overpaid CEOs Underperform In Each of the 7 Years of Our Annual Reports  </vt:lpstr>
      <vt:lpstr>Since Our 2015 Report, Year After Year,  Overpaid CEOs Underperform</vt:lpstr>
      <vt:lpstr>Portfolios that Exclude, Divest, or Underweight the Most Overpaid 100 Could Earn More</vt:lpstr>
      <vt:lpstr>CEO Pay Needs Better Accountability tied to Meaningful Success Metrics, including Worker Pay</vt:lpstr>
      <vt:lpstr>Audience Q&amp;A</vt:lpstr>
      <vt:lpstr>PowerPoint Presentation</vt:lpstr>
      <vt:lpstr>PowerPoint Presentation</vt:lpstr>
      <vt:lpstr>After-Party Instructions For Technical Support, call 510-735-8158 ex. 1</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fianna Rezuano</dc:creator>
  <cp:lastModifiedBy>Brenna McMillen</cp:lastModifiedBy>
  <cp:revision>49</cp:revision>
  <dcterms:created xsi:type="dcterms:W3CDTF">2021-02-24T00:24:13Z</dcterms:created>
  <dcterms:modified xsi:type="dcterms:W3CDTF">2022-02-24T16:11:23Z</dcterms:modified>
</cp:coreProperties>
</file>