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7010400" cy="9296400"/>
  <p:embeddedFontLst>
    <p:embeddedFont>
      <p:font typeface="Montserrat SemiBold"/>
      <p:regular r:id="rId32"/>
      <p:bold r:id="rId33"/>
      <p:italic r:id="rId34"/>
      <p:boldItalic r:id="rId35"/>
    </p:embeddedFont>
    <p:embeddedFont>
      <p:font typeface="Libre Franklin"/>
      <p:regular r:id="rId36"/>
      <p:bold r:id="rId37"/>
      <p:italic r:id="rId38"/>
      <p:boldItalic r:id="rId39"/>
    </p:embeddedFont>
    <p:embeddedFont>
      <p:font typeface="Montserrat"/>
      <p:regular r:id="rId40"/>
      <p:bold r:id="rId41"/>
      <p:italic r:id="rId42"/>
      <p:boldItalic r:id="rId43"/>
    </p:embeddedFont>
    <p:embeddedFont>
      <p:font typeface="Montserrat Medium"/>
      <p:regular r:id="rId44"/>
      <p:bold r:id="rId45"/>
      <p:italic r:id="rId46"/>
      <p:boldItalic r:id="rId47"/>
    </p:embeddedFont>
    <p:embeddedFont>
      <p:font typeface="Libre Franklin Medium"/>
      <p:regular r:id="rId48"/>
      <p:bold r:id="rId49"/>
      <p:italic r:id="rId50"/>
      <p:boldItalic r:id="rId51"/>
    </p:embeddedFont>
    <p:embeddedFont>
      <p:font typeface="Quattrocento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MontserratMedium-regular.fntdata"/><Relationship Id="rId43" Type="http://schemas.openxmlformats.org/officeDocument/2006/relationships/font" Target="fonts/Montserrat-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ibreFranklinMedium-regular.fntdata"/><Relationship Id="rId47" Type="http://schemas.openxmlformats.org/officeDocument/2006/relationships/font" Target="fonts/MontserratMedium-boldItalic.fntdata"/><Relationship Id="rId49" Type="http://schemas.openxmlformats.org/officeDocument/2006/relationships/font" Target="fonts/LibreFranklinMedium-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MontserratSemiBold-bold.fntdata"/><Relationship Id="rId32" Type="http://schemas.openxmlformats.org/officeDocument/2006/relationships/font" Target="fonts/MontserratSemiBold-regular.fntdata"/><Relationship Id="rId35" Type="http://schemas.openxmlformats.org/officeDocument/2006/relationships/font" Target="fonts/MontserratSemiBold-boldItalic.fntdata"/><Relationship Id="rId34" Type="http://schemas.openxmlformats.org/officeDocument/2006/relationships/font" Target="fonts/MontserratSemiBold-italic.fntdata"/><Relationship Id="rId37" Type="http://schemas.openxmlformats.org/officeDocument/2006/relationships/font" Target="fonts/LibreFranklin-bold.fntdata"/><Relationship Id="rId36" Type="http://schemas.openxmlformats.org/officeDocument/2006/relationships/font" Target="fonts/LibreFranklin-regular.fntdata"/><Relationship Id="rId39" Type="http://schemas.openxmlformats.org/officeDocument/2006/relationships/font" Target="fonts/LibreFranklin-boldItalic.fntdata"/><Relationship Id="rId38" Type="http://schemas.openxmlformats.org/officeDocument/2006/relationships/font" Target="fonts/LibreFranklin-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ibreFranklinMedium-boldItalic.fntdata"/><Relationship Id="rId50" Type="http://schemas.openxmlformats.org/officeDocument/2006/relationships/font" Target="fonts/LibreFranklinMedium-italic.fntdata"/><Relationship Id="rId53" Type="http://schemas.openxmlformats.org/officeDocument/2006/relationships/font" Target="fonts/QuattrocentoSans-bold.fntdata"/><Relationship Id="rId52" Type="http://schemas.openxmlformats.org/officeDocument/2006/relationships/font" Target="fonts/QuattrocentoSans-regular.fntdata"/><Relationship Id="rId11" Type="http://schemas.openxmlformats.org/officeDocument/2006/relationships/slide" Target="slides/slide7.xml"/><Relationship Id="rId55" Type="http://schemas.openxmlformats.org/officeDocument/2006/relationships/font" Target="fonts/QuattrocentoSans-boldItalic.fntdata"/><Relationship Id="rId10" Type="http://schemas.openxmlformats.org/officeDocument/2006/relationships/slide" Target="slides/slide6.xml"/><Relationship Id="rId54" Type="http://schemas.openxmlformats.org/officeDocument/2006/relationships/font" Target="fonts/Quattrocento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de1fb9099_0_6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de1fb9099_0_6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5" name="Google Shape;245;g6de1fb9099_0_6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de1fb9099_0_1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6de1fb9099_0_13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7" name="Google Shape;257;g6de1fb9099_0_13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6de1fb9099_0_16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de1fb9099_0_16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9" name="Google Shape;269;g6de1fb9099_0_16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de1fb9099_0_1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6de1fb9099_0_14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1" name="Google Shape;281;g6de1fb9099_0_14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de1fb9099_0_17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6de1fb9099_0_17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3" name="Google Shape;293;g6de1fb9099_0_17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de1fb9099_0_18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de1fb9099_0_18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5" name="Google Shape;305;g6de1fb9099_0_18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de1fb9099_0_19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de1fb9099_0_19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7" name="Google Shape;317;g6de1fb9099_0_19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6de1fb9099_0_4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9" name="Google Shape;329;g6de1fb9099_0_4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6de1fb9099_0_9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6de1fb9099_0_9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6" name="Google Shape;346;g6de1fb9099_0_9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6de1fb9099_0_7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7" name="Google Shape;357;g6de1fb9099_0_7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cafe38244_2_2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3" name="Google Shape;113;g7cafe38244_2_2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7c892769c9_1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7c892769c9_1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4" name="Google Shape;374;g7c892769c9_1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7c892769c9_1_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7c892769c9_1_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5" name="Google Shape;385;g7c892769c9_1_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7c892769c9_1_2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7c892769c9_1_2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6" name="Google Shape;396;g7c892769c9_1_2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7c892769c9_1_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7c892769c9_1_1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7" name="Google Shape;407;g7c892769c9_1_1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c892769c9_1_2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c892769c9_1_2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8" name="Google Shape;418;g7c892769c9_1_2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7cafe38244_2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8" name="Google Shape;428;g7cafe38244_2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6d969ce34c_0_1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0" name="Google Shape;440;g6d969ce34c_0_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46f1ccb95d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9" name="Google Shape;459;g46f1ccb95d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ddb226d1a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7" name="Google Shape;147;g6ddb226d1a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de1fb9099_1_88:notes"/>
          <p:cNvSpPr/>
          <p:nvPr>
            <p:ph idx="2" type="sldImg"/>
          </p:nvPr>
        </p:nvSpPr>
        <p:spPr>
          <a:xfrm>
            <a:off x="701040" y="1162050"/>
            <a:ext cx="5608320" cy="313753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6de1fb9099_1_88:notes"/>
          <p:cNvSpPr txBox="1"/>
          <p:nvPr>
            <p:ph idx="1" type="body"/>
          </p:nvPr>
        </p:nvSpPr>
        <p:spPr>
          <a:xfrm>
            <a:off x="701040" y="4473893"/>
            <a:ext cx="5608320" cy="3660458"/>
          </a:xfrm>
          <a:prstGeom prst="rect">
            <a:avLst/>
          </a:prstGeom>
          <a:noFill/>
          <a:ln>
            <a:noFill/>
          </a:ln>
        </p:spPr>
        <p:txBody>
          <a:bodyPr anchorCtr="0" anchor="t" bIns="46625" lIns="93275" spcFirstLastPara="1" rIns="93275" wrap="square" tIns="46625">
            <a:noAutofit/>
          </a:bodyPr>
          <a:lstStyle/>
          <a:p>
            <a:pPr indent="0" lvl="0" marL="0" marR="0" rtl="0" algn="l">
              <a:lnSpc>
                <a:spcPct val="150000"/>
              </a:lnSpc>
              <a:spcBef>
                <a:spcPts val="0"/>
              </a:spcBef>
              <a:spcAft>
                <a:spcPts val="0"/>
              </a:spcAft>
              <a:buClr>
                <a:srgbClr val="3D4A4C"/>
              </a:buClr>
              <a:buSzPts val="1100"/>
              <a:buFont typeface="Calibri"/>
              <a:buNone/>
            </a:pPr>
            <a:r>
              <a:rPr b="0" i="0" lang="en-US" sz="1200" u="none" cap="none" strike="noStrike">
                <a:solidFill>
                  <a:srgbClr val="3D4A4C"/>
                </a:solidFill>
                <a:latin typeface="Calibri"/>
                <a:ea typeface="Calibri"/>
                <a:cs typeface="Calibri"/>
                <a:sym typeface="Calibri"/>
              </a:rPr>
              <a:t>Public Equities</a:t>
            </a:r>
            <a:endParaRPr b="0" i="0" sz="200" u="none" cap="none" strike="noStrike">
              <a:solidFill>
                <a:srgbClr val="3D4A4C"/>
              </a:solidFill>
              <a:latin typeface="Calibri"/>
              <a:ea typeface="Calibri"/>
              <a:cs typeface="Calibri"/>
              <a:sym typeface="Calibri"/>
            </a:endParaRPr>
          </a:p>
          <a:p>
            <a:pPr indent="0" lvl="0" marL="0" marR="0" rtl="0" algn="l">
              <a:lnSpc>
                <a:spcPct val="90000"/>
              </a:lnSpc>
              <a:spcBef>
                <a:spcPts val="1000"/>
              </a:spcBef>
              <a:spcAft>
                <a:spcPts val="0"/>
              </a:spcAft>
              <a:buClr>
                <a:srgbClr val="3D4A4C"/>
              </a:buClr>
              <a:buSzPts val="1100"/>
              <a:buFont typeface="Calibri"/>
              <a:buNone/>
            </a:pPr>
            <a:r>
              <a:rPr b="0" i="0" lang="en-US" sz="1200" u="none" cap="none" strike="noStrike">
                <a:solidFill>
                  <a:srgbClr val="3D4A4C"/>
                </a:solidFill>
                <a:latin typeface="Calibri"/>
                <a:ea typeface="Calibri"/>
                <a:cs typeface="Calibri"/>
                <a:sym typeface="Calibri"/>
              </a:rPr>
              <a:t>Fixed Income </a:t>
            </a:r>
            <a:endParaRPr b="0" i="0" sz="200" u="none" cap="none" strike="noStrike">
              <a:solidFill>
                <a:srgbClr val="3D4A4C"/>
              </a:solidFill>
              <a:latin typeface="Calibri"/>
              <a:ea typeface="Calibri"/>
              <a:cs typeface="Calibri"/>
              <a:sym typeface="Calibri"/>
            </a:endParaRPr>
          </a:p>
          <a:p>
            <a:pPr indent="0" lvl="0" marL="0" marR="0" rtl="0" algn="l">
              <a:lnSpc>
                <a:spcPct val="90000"/>
              </a:lnSpc>
              <a:spcBef>
                <a:spcPts val="1000"/>
              </a:spcBef>
              <a:spcAft>
                <a:spcPts val="0"/>
              </a:spcAft>
              <a:buClr>
                <a:srgbClr val="3D4A4C"/>
              </a:buClr>
              <a:buSzPts val="1100"/>
              <a:buFont typeface="Calibri"/>
              <a:buNone/>
            </a:pPr>
            <a:r>
              <a:rPr b="0" i="0" lang="en-US" sz="1200" u="none" cap="none" strike="noStrike">
                <a:solidFill>
                  <a:srgbClr val="3D4A4C"/>
                </a:solidFill>
                <a:latin typeface="Calibri"/>
                <a:ea typeface="Calibri"/>
                <a:cs typeface="Calibri"/>
                <a:sym typeface="Calibri"/>
              </a:rPr>
              <a:t>Private &amp; Venture Equity</a:t>
            </a:r>
            <a:endParaRPr b="0" i="0" sz="200" u="none" cap="none" strike="noStrike">
              <a:solidFill>
                <a:srgbClr val="1A1A1A"/>
              </a:solidFill>
              <a:latin typeface="Calibri"/>
              <a:ea typeface="Calibri"/>
              <a:cs typeface="Calibri"/>
              <a:sym typeface="Calibri"/>
            </a:endParaRPr>
          </a:p>
          <a:p>
            <a:pPr indent="0" lvl="0" marL="0" marR="0" rtl="0" algn="l">
              <a:lnSpc>
                <a:spcPct val="90000"/>
              </a:lnSpc>
              <a:spcBef>
                <a:spcPts val="1000"/>
              </a:spcBef>
              <a:spcAft>
                <a:spcPts val="0"/>
              </a:spcAft>
              <a:buClr>
                <a:srgbClr val="3D4A4C"/>
              </a:buClr>
              <a:buSzPts val="1100"/>
              <a:buFont typeface="Calibri"/>
              <a:buNone/>
            </a:pPr>
            <a:r>
              <a:rPr b="0" i="0" lang="en-US" sz="1200" u="none" cap="none" strike="noStrike">
                <a:solidFill>
                  <a:srgbClr val="3D4A4C"/>
                </a:solidFill>
                <a:latin typeface="Calibri"/>
                <a:ea typeface="Calibri"/>
                <a:cs typeface="Calibri"/>
                <a:sym typeface="Calibri"/>
              </a:rPr>
              <a:t>Mezzanine</a:t>
            </a:r>
            <a:endParaRPr b="0" i="0" sz="200" u="none" cap="none" strike="noStrike">
              <a:solidFill>
                <a:srgbClr val="3D4A4C"/>
              </a:solidFill>
              <a:latin typeface="Calibri"/>
              <a:ea typeface="Calibri"/>
              <a:cs typeface="Calibri"/>
              <a:sym typeface="Calibri"/>
            </a:endParaRPr>
          </a:p>
          <a:p>
            <a:pPr indent="0" lvl="0" marL="0" marR="0" rtl="0" algn="l">
              <a:lnSpc>
                <a:spcPct val="90000"/>
              </a:lnSpc>
              <a:spcBef>
                <a:spcPts val="1000"/>
              </a:spcBef>
              <a:spcAft>
                <a:spcPts val="0"/>
              </a:spcAft>
              <a:buClr>
                <a:srgbClr val="3D4A4C"/>
              </a:buClr>
              <a:buSzPts val="1100"/>
              <a:buFont typeface="Calibri"/>
              <a:buNone/>
            </a:pPr>
            <a:r>
              <a:rPr b="0" i="0" lang="en-US" sz="1200" u="none" cap="none" strike="noStrike">
                <a:solidFill>
                  <a:srgbClr val="3D4A4C"/>
                </a:solidFill>
                <a:latin typeface="Calibri"/>
                <a:ea typeface="Calibri"/>
                <a:cs typeface="Calibri"/>
                <a:sym typeface="Calibri"/>
              </a:rPr>
              <a:t>Grants</a:t>
            </a:r>
            <a:endParaRPr sz="1400"/>
          </a:p>
          <a:p>
            <a:pPr indent="0" lvl="0" marL="0" marR="0" rtl="0" algn="l">
              <a:lnSpc>
                <a:spcPct val="90000"/>
              </a:lnSpc>
              <a:spcBef>
                <a:spcPts val="1000"/>
              </a:spcBef>
              <a:spcAft>
                <a:spcPts val="0"/>
              </a:spcAft>
              <a:buClr>
                <a:schemeClr val="dk1"/>
              </a:buClr>
              <a:buSzPts val="1100"/>
              <a:buFont typeface="Calibri"/>
              <a:buNone/>
            </a:pPr>
            <a:r>
              <a:t/>
            </a:r>
            <a:endParaRPr b="0" i="0" sz="1200" u="none" cap="none" strike="noStrike">
              <a:solidFill>
                <a:srgbClr val="3D4A4C"/>
              </a:solidFill>
              <a:latin typeface="Calibri"/>
              <a:ea typeface="Calibri"/>
              <a:cs typeface="Calibri"/>
              <a:sym typeface="Calibri"/>
            </a:endParaRPr>
          </a:p>
          <a:p>
            <a:pPr indent="0" lvl="0" marL="0" marR="0" rtl="0" algn="l">
              <a:lnSpc>
                <a:spcPct val="90000"/>
              </a:lnSpc>
              <a:spcBef>
                <a:spcPts val="1000"/>
              </a:spcBef>
              <a:spcAft>
                <a:spcPts val="0"/>
              </a:spcAft>
              <a:buClr>
                <a:srgbClr val="3D4A4C"/>
              </a:buClr>
              <a:buSzPts val="1100"/>
              <a:buFont typeface="Calibri"/>
              <a:buNone/>
            </a:pPr>
            <a:r>
              <a:rPr b="0" i="0" lang="en-US" sz="1200" u="none" cap="none" strike="noStrike">
                <a:solidFill>
                  <a:srgbClr val="3D4A4C"/>
                </a:solidFill>
                <a:latin typeface="Calibri"/>
                <a:ea typeface="Calibri"/>
                <a:cs typeface="Calibri"/>
                <a:sym typeface="Calibri"/>
              </a:rPr>
              <a:t>(</a:t>
            </a:r>
            <a:r>
              <a:rPr b="0" i="0" lang="en-US" sz="1200" u="none" cap="none" strike="noStrike">
                <a:solidFill>
                  <a:srgbClr val="000000"/>
                </a:solidFill>
                <a:latin typeface="Arial"/>
                <a:ea typeface="Arial"/>
                <a:cs typeface="Arial"/>
                <a:sym typeface="Arial"/>
              </a:rPr>
              <a:t>Clarify that CoEs are facilitated, informed, and backboned by WoWE, but outside of the Endowment. 3rd parties -- mostly universities plus vertical ecosystem players -- with a mandate to produce market-actionable design, analysis, impact evidence.)</a:t>
            </a:r>
            <a:endParaRPr sz="1400"/>
          </a:p>
          <a:p>
            <a:pPr indent="0" lvl="0" marL="0" rtl="0" algn="l">
              <a:spcBef>
                <a:spcPts val="0"/>
              </a:spcBef>
              <a:spcAft>
                <a:spcPts val="0"/>
              </a:spcAft>
              <a:buNone/>
            </a:pPr>
            <a:r>
              <a:t/>
            </a:r>
            <a:endParaRPr sz="1400"/>
          </a:p>
        </p:txBody>
      </p:sp>
      <p:sp>
        <p:nvSpPr>
          <p:cNvPr id="164" name="Google Shape;164;g6de1fb9099_1_88:notes"/>
          <p:cNvSpPr txBox="1"/>
          <p:nvPr>
            <p:ph idx="12" type="sldNum"/>
          </p:nvPr>
        </p:nvSpPr>
        <p:spPr>
          <a:xfrm>
            <a:off x="3970938" y="8829967"/>
            <a:ext cx="3037840" cy="466433"/>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de1fb9099_1_0:notes"/>
          <p:cNvSpPr/>
          <p:nvPr>
            <p:ph idx="2" type="sldImg"/>
          </p:nvPr>
        </p:nvSpPr>
        <p:spPr>
          <a:xfrm>
            <a:off x="701040" y="1162050"/>
            <a:ext cx="5608320" cy="313753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6de1fb9099_1_0:notes"/>
          <p:cNvSpPr txBox="1"/>
          <p:nvPr>
            <p:ph idx="1" type="body"/>
          </p:nvPr>
        </p:nvSpPr>
        <p:spPr>
          <a:xfrm>
            <a:off x="701040" y="4473893"/>
            <a:ext cx="5608320" cy="3660458"/>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sz="1400"/>
          </a:p>
        </p:txBody>
      </p:sp>
      <p:sp>
        <p:nvSpPr>
          <p:cNvPr id="194" name="Google Shape;194;g6de1fb9099_1_0:notes"/>
          <p:cNvSpPr txBox="1"/>
          <p:nvPr>
            <p:ph idx="12" type="sldNum"/>
          </p:nvPr>
        </p:nvSpPr>
        <p:spPr>
          <a:xfrm>
            <a:off x="3970938" y="8829967"/>
            <a:ext cx="3037840" cy="466433"/>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de1fb9099_1_31:notes"/>
          <p:cNvSpPr txBox="1"/>
          <p:nvPr>
            <p:ph idx="1" type="body"/>
          </p:nvPr>
        </p:nvSpPr>
        <p:spPr>
          <a:xfrm>
            <a:off x="701040" y="4473893"/>
            <a:ext cx="5608320" cy="3660458"/>
          </a:xfrm>
          <a:prstGeom prst="rect">
            <a:avLst/>
          </a:prstGeom>
        </p:spPr>
        <p:txBody>
          <a:bodyPr anchorCtr="0" anchor="t" bIns="93275" lIns="93275" spcFirstLastPara="1" rIns="93275" wrap="square" tIns="93275">
            <a:noAutofit/>
          </a:bodyPr>
          <a:lstStyle/>
          <a:p>
            <a:pPr indent="0" lvl="0" marL="0" rtl="0" algn="l">
              <a:spcBef>
                <a:spcPts val="0"/>
              </a:spcBef>
              <a:spcAft>
                <a:spcPts val="0"/>
              </a:spcAft>
              <a:buNone/>
            </a:pPr>
            <a:r>
              <a:t/>
            </a:r>
            <a:endParaRPr/>
          </a:p>
        </p:txBody>
      </p:sp>
      <p:sp>
        <p:nvSpPr>
          <p:cNvPr id="205" name="Google Shape;205;g6de1fb9099_1_31:notes"/>
          <p:cNvSpPr/>
          <p:nvPr>
            <p:ph idx="2" type="sldImg"/>
          </p:nvPr>
        </p:nvSpPr>
        <p:spPr>
          <a:xfrm>
            <a:off x="701040" y="1162050"/>
            <a:ext cx="5608320" cy="313753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de1fb9099_1_55:notes"/>
          <p:cNvSpPr txBox="1"/>
          <p:nvPr>
            <p:ph idx="1" type="body"/>
          </p:nvPr>
        </p:nvSpPr>
        <p:spPr>
          <a:xfrm>
            <a:off x="701040" y="4473893"/>
            <a:ext cx="5608320" cy="3660458"/>
          </a:xfrm>
          <a:prstGeom prst="rect">
            <a:avLst/>
          </a:prstGeom>
        </p:spPr>
        <p:txBody>
          <a:bodyPr anchorCtr="0" anchor="t" bIns="93275" lIns="93275" spcFirstLastPara="1" rIns="93275" wrap="square" tIns="93275">
            <a:noAutofit/>
          </a:bodyPr>
          <a:lstStyle/>
          <a:p>
            <a:pPr indent="0" lvl="0" marL="0" rtl="0" algn="l">
              <a:spcBef>
                <a:spcPts val="0"/>
              </a:spcBef>
              <a:spcAft>
                <a:spcPts val="0"/>
              </a:spcAft>
              <a:buNone/>
            </a:pPr>
            <a:r>
              <a:t/>
            </a:r>
            <a:endParaRPr/>
          </a:p>
        </p:txBody>
      </p:sp>
      <p:sp>
        <p:nvSpPr>
          <p:cNvPr id="217" name="Google Shape;217;g6de1fb9099_1_55:notes"/>
          <p:cNvSpPr/>
          <p:nvPr>
            <p:ph idx="2" type="sldImg"/>
          </p:nvPr>
        </p:nvSpPr>
        <p:spPr>
          <a:xfrm>
            <a:off x="701040" y="1162050"/>
            <a:ext cx="5608320" cy="313753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de1fb9099_0_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8" name="Google Shape;228;g6de1fb9099_0_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1"/>
        </a:solid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bg>
      <p:bgPr>
        <a:solidFill>
          <a:schemeClr val="lt1"/>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bg>
      <p:bgPr>
        <a:solidFill>
          <a:schemeClr val="lt1"/>
        </a:solidFill>
      </p:bgPr>
    </p:bg>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p:cSld name="Cover Slide">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b="4504" l="0" r="0" t="1"/>
          <a:stretch/>
        </p:blipFill>
        <p:spPr>
          <a:xfrm>
            <a:off x="0" y="2555209"/>
            <a:ext cx="12192003" cy="4302790"/>
          </a:xfrm>
          <a:prstGeom prst="rect">
            <a:avLst/>
          </a:prstGeom>
          <a:noFill/>
          <a:ln>
            <a:noFill/>
          </a:ln>
        </p:spPr>
      </p:pic>
      <p:sp>
        <p:nvSpPr>
          <p:cNvPr id="86" name="Google Shape;86;p13"/>
          <p:cNvSpPr txBox="1"/>
          <p:nvPr>
            <p:ph type="title"/>
          </p:nvPr>
        </p:nvSpPr>
        <p:spPr>
          <a:xfrm>
            <a:off x="429945" y="1312214"/>
            <a:ext cx="8954400" cy="737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559ABB"/>
              </a:buClr>
              <a:buSzPts val="2400"/>
              <a:buFont typeface="Libre Franklin Medium"/>
              <a:buNone/>
              <a:defRPr b="0" i="0" sz="2400" u="none" cap="none" strike="noStrike">
                <a:solidFill>
                  <a:srgbClr val="559ABB"/>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picture containing object&#10;&#10;Description generated with high confidence" id="87" name="Google Shape;87;p13"/>
          <p:cNvPicPr preferRelativeResize="0"/>
          <p:nvPr/>
        </p:nvPicPr>
        <p:blipFill rotWithShape="1">
          <a:blip r:embed="rId3">
            <a:alphaModFix/>
          </a:blip>
          <a:srcRect b="0" l="0" r="0" t="0"/>
          <a:stretch/>
        </p:blipFill>
        <p:spPr>
          <a:xfrm>
            <a:off x="452937" y="321937"/>
            <a:ext cx="4127875" cy="737702"/>
          </a:xfrm>
          <a:prstGeom prst="rect">
            <a:avLst/>
          </a:prstGeom>
          <a:noFill/>
          <a:ln>
            <a:noFill/>
          </a:ln>
        </p:spPr>
      </p:pic>
    </p:spTree>
  </p:cSld>
  <p:clrMapOvr>
    <a:masterClrMapping/>
  </p:clrMapOvr>
  <p:extLst>
    <p:ext uri="{DCECCB84-F9BA-43D5-87BE-67443E8EF086}">
      <p15:sldGuideLst>
        <p15:guide id="1" orient="horz" pos="1482">
          <p15:clr>
            <a:srgbClr val="FBAE40"/>
          </p15:clr>
        </p15:guide>
        <p15:guide id="2" pos="2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sclosures Slide">
  <p:cSld name="1_Disclosures Slide">
    <p:spTree>
      <p:nvGrpSpPr>
        <p:cNvPr id="88" name="Shape 88"/>
        <p:cNvGrpSpPr/>
        <p:nvPr/>
      </p:nvGrpSpPr>
      <p:grpSpPr>
        <a:xfrm>
          <a:off x="0" y="0"/>
          <a:ext cx="0" cy="0"/>
          <a:chOff x="0" y="0"/>
          <a:chExt cx="0" cy="0"/>
        </a:xfrm>
      </p:grpSpPr>
      <p:sp>
        <p:nvSpPr>
          <p:cNvPr id="89" name="Google Shape;89;p14"/>
          <p:cNvSpPr txBox="1"/>
          <p:nvPr>
            <p:ph type="title"/>
          </p:nvPr>
        </p:nvSpPr>
        <p:spPr>
          <a:xfrm>
            <a:off x="207295" y="450050"/>
            <a:ext cx="10515600" cy="526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6293"/>
              </a:buClr>
              <a:buSzPts val="2400"/>
              <a:buFont typeface="Libre Franklin Medium"/>
              <a:buNone/>
              <a:defRPr b="0" i="0" sz="2400" u="none" cap="none" strike="noStrike">
                <a:solidFill>
                  <a:srgbClr val="006293"/>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4"/>
          <p:cNvSpPr txBox="1"/>
          <p:nvPr>
            <p:ph idx="1" type="body"/>
          </p:nvPr>
        </p:nvSpPr>
        <p:spPr>
          <a:xfrm>
            <a:off x="345491" y="6471200"/>
            <a:ext cx="1710300" cy="23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41"/>
              </a:spcBef>
              <a:spcAft>
                <a:spcPts val="0"/>
              </a:spcAft>
              <a:buClr>
                <a:schemeClr val="lt1"/>
              </a:buClr>
              <a:buSzPts val="1130"/>
              <a:buFont typeface="Arial"/>
              <a:buNone/>
              <a:defRPr b="1" i="0" sz="1130" u="none" cap="none" strike="noStrike">
                <a:solidFill>
                  <a:schemeClr val="lt1"/>
                </a:solidFill>
                <a:latin typeface="Libre Franklin"/>
                <a:ea typeface="Libre Franklin"/>
                <a:cs typeface="Libre Franklin"/>
                <a:sym typeface="Libre Franklin"/>
              </a:defRPr>
            </a:lvl1pPr>
            <a:lvl2pPr indent="-304800" lvl="1" marL="914400" marR="0" rtl="0" algn="l">
              <a:lnSpc>
                <a:spcPct val="90000"/>
              </a:lnSpc>
              <a:spcBef>
                <a:spcPts val="520"/>
              </a:spcBef>
              <a:spcAft>
                <a:spcPts val="0"/>
              </a:spcAft>
              <a:buClr>
                <a:schemeClr val="accent4"/>
              </a:buClr>
              <a:buSzPts val="1200"/>
              <a:buFont typeface="Arial"/>
              <a:buChar char="•"/>
              <a:defRPr b="0" i="0" sz="1200" u="none" cap="none" strike="noStrike">
                <a:solidFill>
                  <a:schemeClr val="accent4"/>
                </a:solidFill>
                <a:latin typeface="Libre Franklin"/>
                <a:ea typeface="Libre Franklin"/>
                <a:cs typeface="Libre Franklin"/>
                <a:sym typeface="Libre Franklin"/>
              </a:defRPr>
            </a:lvl2pPr>
            <a:lvl3pPr indent="-304800" lvl="2" marL="1371600" marR="0" rtl="0" algn="l">
              <a:lnSpc>
                <a:spcPct val="90000"/>
              </a:lnSpc>
              <a:spcBef>
                <a:spcPts val="520"/>
              </a:spcBef>
              <a:spcAft>
                <a:spcPts val="0"/>
              </a:spcAft>
              <a:buClr>
                <a:schemeClr val="accent4"/>
              </a:buClr>
              <a:buSzPts val="1200"/>
              <a:buFont typeface="Arial"/>
              <a:buChar char="•"/>
              <a:defRPr b="0" i="0" sz="1200" u="none" cap="none" strike="noStrike">
                <a:solidFill>
                  <a:schemeClr val="accent4"/>
                </a:solidFill>
                <a:latin typeface="Libre Franklin"/>
                <a:ea typeface="Libre Franklin"/>
                <a:cs typeface="Libre Franklin"/>
                <a:sym typeface="Libre Franklin"/>
              </a:defRPr>
            </a:lvl3pPr>
            <a:lvl4pPr indent="-304800" lvl="3" marL="1828800" marR="0" rtl="0" algn="l">
              <a:lnSpc>
                <a:spcPct val="90000"/>
              </a:lnSpc>
              <a:spcBef>
                <a:spcPts val="520"/>
              </a:spcBef>
              <a:spcAft>
                <a:spcPts val="0"/>
              </a:spcAft>
              <a:buClr>
                <a:schemeClr val="accent4"/>
              </a:buClr>
              <a:buSzPts val="1200"/>
              <a:buFont typeface="Arial"/>
              <a:buChar char="•"/>
              <a:defRPr b="0" i="0" sz="1200" u="none" cap="none" strike="noStrike">
                <a:solidFill>
                  <a:schemeClr val="accent4"/>
                </a:solidFill>
                <a:latin typeface="Libre Franklin"/>
                <a:ea typeface="Libre Franklin"/>
                <a:cs typeface="Libre Franklin"/>
                <a:sym typeface="Libre Franklin"/>
              </a:defRPr>
            </a:lvl4pPr>
            <a:lvl5pPr indent="-304800" lvl="4" marL="2286000" marR="0" rtl="0" algn="l">
              <a:lnSpc>
                <a:spcPct val="90000"/>
              </a:lnSpc>
              <a:spcBef>
                <a:spcPts val="520"/>
              </a:spcBef>
              <a:spcAft>
                <a:spcPts val="0"/>
              </a:spcAft>
              <a:buClr>
                <a:schemeClr val="accent4"/>
              </a:buClr>
              <a:buSzPts val="1200"/>
              <a:buFont typeface="Arial"/>
              <a:buChar char="•"/>
              <a:defRPr b="0" i="0" sz="1200" u="none" cap="none" strike="noStrike">
                <a:solidFill>
                  <a:schemeClr val="accent4"/>
                </a:solidFill>
                <a:latin typeface="Libre Franklin"/>
                <a:ea typeface="Libre Franklin"/>
                <a:cs typeface="Libre Franklin"/>
                <a:sym typeface="Libre Franklin"/>
              </a:defRPr>
            </a:lvl5pPr>
            <a:lvl6pPr indent="-347535" lvl="5" marL="27432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6pPr>
            <a:lvl7pPr indent="-347535" lvl="6" marL="32004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7pPr>
            <a:lvl8pPr indent="-347535" lvl="7" marL="36576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8pPr>
            <a:lvl9pPr indent="-347535" lvl="8" marL="41148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9pPr>
          </a:lstStyle>
          <a:p/>
        </p:txBody>
      </p:sp>
      <p:sp>
        <p:nvSpPr>
          <p:cNvPr id="91" name="Google Shape;91;p14"/>
          <p:cNvSpPr txBox="1"/>
          <p:nvPr/>
        </p:nvSpPr>
        <p:spPr>
          <a:xfrm>
            <a:off x="537431" y="1370448"/>
            <a:ext cx="5558700" cy="30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2"/>
              </a:buClr>
              <a:buSzPts val="1600"/>
              <a:buFont typeface="Libre Franklin Medium"/>
              <a:buNone/>
            </a:pPr>
            <a:r>
              <a:rPr b="0" i="0" lang="en-US" sz="1600" u="none" cap="none" strike="noStrike">
                <a:solidFill>
                  <a:schemeClr val="lt2"/>
                </a:solidFill>
                <a:latin typeface="Libre Franklin Medium"/>
                <a:ea typeface="Libre Franklin Medium"/>
                <a:cs typeface="Libre Franklin Medium"/>
                <a:sym typeface="Libre Franklin Medium"/>
              </a:rPr>
              <a:t>IMPAX ASSET MANAGEMENT</a:t>
            </a:r>
            <a:endParaRPr/>
          </a:p>
        </p:txBody>
      </p:sp>
      <p:sp>
        <p:nvSpPr>
          <p:cNvPr id="92" name="Google Shape;92;p14"/>
          <p:cNvSpPr txBox="1"/>
          <p:nvPr/>
        </p:nvSpPr>
        <p:spPr>
          <a:xfrm>
            <a:off x="537431" y="1778003"/>
            <a:ext cx="2931000" cy="16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59ABB"/>
              </a:buClr>
              <a:buSzPts val="1400"/>
              <a:buFont typeface="Arial"/>
              <a:buNone/>
            </a:pPr>
            <a:r>
              <a:rPr b="0" i="0" lang="en-US" sz="1400" u="none" cap="none" strike="noStrike">
                <a:solidFill>
                  <a:srgbClr val="006293"/>
                </a:solidFill>
                <a:latin typeface="Libre Franklin"/>
                <a:ea typeface="Libre Franklin"/>
                <a:cs typeface="Libre Franklin"/>
                <a:sym typeface="Libre Franklin"/>
              </a:rPr>
              <a:t>Impax Asset Management</a:t>
            </a:r>
            <a:br>
              <a:rPr b="0" i="0" lang="en-US" sz="1400" u="none" cap="none" strike="noStrike">
                <a:solidFill>
                  <a:srgbClr val="006293"/>
                </a:solidFill>
                <a:latin typeface="Libre Franklin"/>
                <a:ea typeface="Libre Franklin"/>
                <a:cs typeface="Libre Franklin"/>
                <a:sym typeface="Libre Franklin"/>
              </a:rPr>
            </a:br>
            <a:r>
              <a:rPr b="0" i="0" lang="en-US" sz="1400" u="none" cap="none" strike="noStrike">
                <a:solidFill>
                  <a:srgbClr val="006293"/>
                </a:solidFill>
                <a:latin typeface="Libre Franklin"/>
                <a:ea typeface="Libre Franklin"/>
                <a:cs typeface="Libre Franklin"/>
                <a:sym typeface="Libre Franklin"/>
              </a:rPr>
              <a:t>30 Penhallow St, Suite 400</a:t>
            </a:r>
            <a:br>
              <a:rPr b="0" i="0" lang="en-US" sz="1400" u="none" cap="none" strike="noStrike">
                <a:solidFill>
                  <a:srgbClr val="006293"/>
                </a:solidFill>
                <a:latin typeface="Libre Franklin"/>
                <a:ea typeface="Libre Franklin"/>
                <a:cs typeface="Libre Franklin"/>
                <a:sym typeface="Libre Franklin"/>
              </a:rPr>
            </a:br>
            <a:r>
              <a:rPr b="0" i="0" lang="en-US" sz="1400" u="none" cap="none" strike="noStrike">
                <a:solidFill>
                  <a:srgbClr val="006293"/>
                </a:solidFill>
                <a:latin typeface="Libre Franklin"/>
                <a:ea typeface="Libre Franklin"/>
                <a:cs typeface="Libre Franklin"/>
                <a:sym typeface="Libre Franklin"/>
              </a:rPr>
              <a:t>Portsmouth, NH 03801</a:t>
            </a:r>
            <a:br>
              <a:rPr b="0" i="0" lang="en-US" sz="1400" u="none" cap="none" strike="noStrike">
                <a:solidFill>
                  <a:srgbClr val="006293"/>
                </a:solidFill>
                <a:latin typeface="Libre Franklin"/>
                <a:ea typeface="Libre Franklin"/>
                <a:cs typeface="Libre Franklin"/>
                <a:sym typeface="Libre Franklin"/>
              </a:rPr>
            </a:br>
            <a:r>
              <a:rPr b="0" i="0" lang="en-US" sz="1400" u="none" cap="none" strike="noStrike">
                <a:solidFill>
                  <a:srgbClr val="006293"/>
                </a:solidFill>
                <a:latin typeface="Libre Franklin"/>
                <a:ea typeface="Libre Franklin"/>
                <a:cs typeface="Libre Franklin"/>
                <a:sym typeface="Libre Franklin"/>
              </a:rPr>
              <a:t>1 800 767 1729</a:t>
            </a:r>
            <a:br>
              <a:rPr b="0" i="0" lang="en-US" sz="1400" u="none" cap="none" strike="noStrike">
                <a:solidFill>
                  <a:srgbClr val="006293"/>
                </a:solidFill>
                <a:latin typeface="Libre Franklin Medium"/>
                <a:ea typeface="Libre Franklin Medium"/>
                <a:cs typeface="Libre Franklin Medium"/>
                <a:sym typeface="Libre Franklin Medium"/>
              </a:rPr>
            </a:br>
            <a:r>
              <a:rPr b="0" i="0" lang="en-US" sz="1400" u="none" cap="none" strike="noStrike">
                <a:solidFill>
                  <a:srgbClr val="006293"/>
                </a:solidFill>
                <a:latin typeface="Libre Franklin"/>
                <a:ea typeface="Libre Franklin"/>
                <a:cs typeface="Libre Franklin"/>
                <a:sym typeface="Libre Franklin"/>
              </a:rPr>
              <a:t>www.paxworld.com</a:t>
            </a:r>
            <a:endParaRPr/>
          </a:p>
          <a:p>
            <a:pPr indent="-163200" lvl="0" marL="252100" marR="0" rtl="0" algn="l">
              <a:lnSpc>
                <a:spcPct val="90000"/>
              </a:lnSpc>
              <a:spcBef>
                <a:spcPts val="1103"/>
              </a:spcBef>
              <a:spcAft>
                <a:spcPts val="0"/>
              </a:spcAft>
              <a:buClr>
                <a:srgbClr val="559ABB"/>
              </a:buClr>
              <a:buSzPts val="1400"/>
              <a:buFont typeface="Arial"/>
              <a:buNone/>
            </a:pPr>
            <a:r>
              <a:t/>
            </a:r>
            <a:endParaRPr b="0" i="0" sz="1400" u="none" cap="none" strike="noStrike">
              <a:solidFill>
                <a:srgbClr val="006293"/>
              </a:solidFill>
              <a:latin typeface="Libre Franklin"/>
              <a:ea typeface="Libre Franklin"/>
              <a:cs typeface="Libre Franklin"/>
              <a:sym typeface="Libre Franklin"/>
            </a:endParaRPr>
          </a:p>
        </p:txBody>
      </p:sp>
      <p:cxnSp>
        <p:nvCxnSpPr>
          <p:cNvPr id="93" name="Google Shape;93;p14"/>
          <p:cNvCxnSpPr/>
          <p:nvPr/>
        </p:nvCxnSpPr>
        <p:spPr>
          <a:xfrm>
            <a:off x="537431" y="1677449"/>
            <a:ext cx="5558700" cy="0"/>
          </a:xfrm>
          <a:prstGeom prst="straightConnector1">
            <a:avLst/>
          </a:prstGeom>
          <a:noFill/>
          <a:ln cap="flat" cmpd="sng" w="28575">
            <a:solidFill>
              <a:srgbClr val="006293"/>
            </a:solidFill>
            <a:prstDash val="solid"/>
            <a:miter lim="800000"/>
            <a:headEnd len="sm" w="sm" type="none"/>
            <a:tailEnd len="sm" w="sm" type="none"/>
          </a:ln>
        </p:spPr>
      </p:cxnSp>
      <p:sp>
        <p:nvSpPr>
          <p:cNvPr id="94" name="Google Shape;94;p14"/>
          <p:cNvSpPr txBox="1"/>
          <p:nvPr>
            <p:ph idx="2" type="body"/>
          </p:nvPr>
        </p:nvSpPr>
        <p:spPr>
          <a:xfrm>
            <a:off x="345491" y="6054253"/>
            <a:ext cx="8775600" cy="3687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lt2"/>
              </a:buClr>
              <a:buSzPts val="849"/>
              <a:buFont typeface="Arial"/>
              <a:buNone/>
              <a:defRPr b="0" i="0" sz="849" u="none" cap="none" strike="noStrike">
                <a:solidFill>
                  <a:schemeClr val="lt2"/>
                </a:solidFill>
                <a:latin typeface="Libre Franklin"/>
                <a:ea typeface="Libre Franklin"/>
                <a:cs typeface="Libre Franklin"/>
                <a:sym typeface="Libre Franklin"/>
              </a:defRPr>
            </a:lvl1pPr>
            <a:lvl2pPr indent="-387159" lvl="1" marL="914400" marR="0" rtl="0" algn="l">
              <a:lnSpc>
                <a:spcPct val="90000"/>
              </a:lnSpc>
              <a:spcBef>
                <a:spcPts val="520"/>
              </a:spcBef>
              <a:spcAft>
                <a:spcPts val="0"/>
              </a:spcAft>
              <a:buClr>
                <a:schemeClr val="lt1"/>
              </a:buClr>
              <a:buSzPts val="2497"/>
              <a:buFont typeface="Arial"/>
              <a:buChar char="•"/>
              <a:defRPr b="0" i="0" sz="2497" u="none" cap="none" strike="noStrike">
                <a:solidFill>
                  <a:schemeClr val="lt1"/>
                </a:solidFill>
                <a:latin typeface="Libre Franklin"/>
                <a:ea typeface="Libre Franklin"/>
                <a:cs typeface="Libre Franklin"/>
                <a:sym typeface="Libre Franklin"/>
              </a:defRPr>
            </a:lvl2pPr>
            <a:lvl3pPr indent="-360743" lvl="2" marL="1371600" marR="0" rtl="0" algn="l">
              <a:lnSpc>
                <a:spcPct val="90000"/>
              </a:lnSpc>
              <a:spcBef>
                <a:spcPts val="520"/>
              </a:spcBef>
              <a:spcAft>
                <a:spcPts val="0"/>
              </a:spcAft>
              <a:buClr>
                <a:schemeClr val="lt1"/>
              </a:buClr>
              <a:buSzPts val="2081"/>
              <a:buFont typeface="Arial"/>
              <a:buChar char="•"/>
              <a:defRPr b="0" i="0" sz="2081" u="none" cap="none" strike="noStrike">
                <a:solidFill>
                  <a:schemeClr val="lt1"/>
                </a:solidFill>
                <a:latin typeface="Libre Franklin"/>
                <a:ea typeface="Libre Franklin"/>
                <a:cs typeface="Libre Franklin"/>
                <a:sym typeface="Libre Franklin"/>
              </a:defRPr>
            </a:lvl3pPr>
            <a:lvl4pPr indent="-347535" lvl="3" marL="18288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4pPr>
            <a:lvl5pPr indent="-347535" lvl="4" marL="22860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5pPr>
            <a:lvl6pPr indent="-347535" lvl="5" marL="27432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6pPr>
            <a:lvl7pPr indent="-347535" lvl="6" marL="32004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7pPr>
            <a:lvl8pPr indent="-347535" lvl="7" marL="36576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8pPr>
            <a:lvl9pPr indent="-347535" lvl="8" marL="4114800" marR="0" rtl="0" algn="l">
              <a:lnSpc>
                <a:spcPct val="90000"/>
              </a:lnSpc>
              <a:spcBef>
                <a:spcPts val="520"/>
              </a:spcBef>
              <a:spcAft>
                <a:spcPts val="0"/>
              </a:spcAft>
              <a:buClr>
                <a:schemeClr val="lt1"/>
              </a:buClr>
              <a:buSzPts val="1873"/>
              <a:buFont typeface="Arial"/>
              <a:buChar char="•"/>
              <a:defRPr b="0" i="0" sz="1873" u="none" cap="none" strike="noStrike">
                <a:solidFill>
                  <a:schemeClr val="lt1"/>
                </a:solidFill>
                <a:latin typeface="Libre Franklin"/>
                <a:ea typeface="Libre Franklin"/>
                <a:cs typeface="Libre Franklin"/>
                <a:sym typeface="Libre Franklin"/>
              </a:defRPr>
            </a:lvl9pPr>
          </a:lstStyle>
          <a:p/>
        </p:txBody>
      </p:sp>
      <p:pic>
        <p:nvPicPr>
          <p:cNvPr descr="A picture containing object&#10;&#10;Description generated with high confidence" id="95" name="Google Shape;95;p14"/>
          <p:cNvPicPr preferRelativeResize="0"/>
          <p:nvPr/>
        </p:nvPicPr>
        <p:blipFill rotWithShape="1">
          <a:blip r:embed="rId2">
            <a:alphaModFix/>
          </a:blip>
          <a:srcRect b="0" l="0" r="0" t="0"/>
          <a:stretch/>
        </p:blipFill>
        <p:spPr>
          <a:xfrm>
            <a:off x="9421616" y="6349110"/>
            <a:ext cx="1990272" cy="355686"/>
          </a:xfrm>
          <a:prstGeom prst="rect">
            <a:avLst/>
          </a:prstGeom>
          <a:noFill/>
          <a:ln>
            <a:noFill/>
          </a:ln>
        </p:spPr>
      </p:pic>
      <p:sp>
        <p:nvSpPr>
          <p:cNvPr id="96" name="Google Shape;96;p14"/>
          <p:cNvSpPr txBox="1"/>
          <p:nvPr/>
        </p:nvSpPr>
        <p:spPr>
          <a:xfrm>
            <a:off x="3362592" y="6493776"/>
            <a:ext cx="5466900" cy="20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rgbClr val="006293"/>
                </a:solidFill>
                <a:latin typeface="Libre Franklin"/>
                <a:ea typeface="Libre Franklin"/>
                <a:cs typeface="Libre Franklin"/>
                <a:sym typeface="Libre Franklin"/>
              </a:rPr>
              <a:t>For institutional communication only.</a:t>
            </a:r>
            <a:endParaRPr/>
          </a:p>
        </p:txBody>
      </p:sp>
    </p:spTree>
  </p:cSld>
  <p:clrMapOvr>
    <a:masterClrMapping/>
  </p:clrMapOvr>
  <p:extLst>
    <p:ext uri="{DCECCB84-F9BA-43D5-87BE-67443E8EF086}">
      <p15:sldGuideLst>
        <p15:guide id="1" orient="horz" pos="453">
          <p15:clr>
            <a:srgbClr val="FBAE40"/>
          </p15:clr>
        </p15:guide>
        <p15:guide id="2" pos="213">
          <p15:clr>
            <a:srgbClr val="FBAE40"/>
          </p15:clr>
        </p15:guide>
        <p15:guide id="3" pos="7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solidFill>
          <a:schemeClr val="lt1"/>
        </a:solidFill>
      </p:bgPr>
    </p:bg>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solidFill>
          <a:schemeClr val="lt1"/>
        </a:solid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bg>
      <p:bgPr>
        <a:solidFill>
          <a:schemeClr val="lt1"/>
        </a:solid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lt1"/>
        </a:solid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bg>
      <p:bgPr>
        <a:solidFill>
          <a:schemeClr val="lt1"/>
        </a:solid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solidFill>
          <a:schemeClr val="lt1"/>
        </a:solidFill>
      </p:bgPr>
    </p:bg>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hyperlink" Target="http://www.shareholderactionguide.org/" TargetMode="External"/><Relationship Id="rId5"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s://genderequalityfunds.org/" TargetMode="External"/><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21.jpg"/><Relationship Id="rId7"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hyperlink" Target="mailto:sspear@asyousow.org" TargetMode="External"/><Relationship Id="rId6" Type="http://schemas.openxmlformats.org/officeDocument/2006/relationships/hyperlink" Target="mailto:patience@wowendowment.org" TargetMode="External"/><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21.jpg"/><Relationship Id="rId6" Type="http://schemas.openxmlformats.org/officeDocument/2006/relationships/image" Target="../media/image8.jp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sp>
        <p:nvSpPr>
          <p:cNvPr id="102" name="Google Shape;102;p15"/>
          <p:cNvSpPr/>
          <p:nvPr/>
        </p:nvSpPr>
        <p:spPr>
          <a:xfrm>
            <a:off x="508000" y="4876800"/>
            <a:ext cx="11125500" cy="11538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lang="en-US" sz="3400">
                <a:latin typeface="Montserrat"/>
                <a:ea typeface="Montserrat"/>
                <a:cs typeface="Montserrat"/>
                <a:sym typeface="Montserrat"/>
              </a:rPr>
              <a:t>Invest Your Values Webinar</a:t>
            </a:r>
            <a:endParaRPr sz="3400">
              <a:latin typeface="Montserrat"/>
              <a:ea typeface="Montserrat"/>
              <a:cs typeface="Montserrat"/>
              <a:sym typeface="Montserrat"/>
            </a:endParaRPr>
          </a:p>
          <a:p>
            <a:pPr indent="0" lvl="0" marL="0" marR="0" rtl="0" algn="ctr">
              <a:lnSpc>
                <a:spcPct val="115000"/>
              </a:lnSpc>
              <a:spcBef>
                <a:spcPts val="0"/>
              </a:spcBef>
              <a:spcAft>
                <a:spcPts val="0"/>
              </a:spcAft>
              <a:buNone/>
            </a:pPr>
            <a:r>
              <a:rPr lang="en-US" sz="3400">
                <a:latin typeface="Montserrat"/>
                <a:ea typeface="Montserrat"/>
                <a:cs typeface="Montserrat"/>
                <a:sym typeface="Montserrat"/>
              </a:rPr>
              <a:t>Thursday, Jan. 23, 2020</a:t>
            </a:r>
            <a:endParaRPr sz="3400">
              <a:latin typeface="Montserrat"/>
              <a:ea typeface="Montserrat"/>
              <a:cs typeface="Montserrat"/>
              <a:sym typeface="Montserrat"/>
            </a:endParaRPr>
          </a:p>
        </p:txBody>
      </p:sp>
      <p:cxnSp>
        <p:nvCxnSpPr>
          <p:cNvPr id="103" name="Google Shape;103;p15"/>
          <p:cNvCxnSpPr/>
          <p:nvPr/>
        </p:nvCxnSpPr>
        <p:spPr>
          <a:xfrm>
            <a:off x="1117600" y="4495800"/>
            <a:ext cx="9944100" cy="12600"/>
          </a:xfrm>
          <a:prstGeom prst="straightConnector1">
            <a:avLst/>
          </a:prstGeom>
          <a:noFill/>
          <a:ln cap="flat" cmpd="sng" w="28575">
            <a:solidFill>
              <a:srgbClr val="D9D9D9"/>
            </a:solidFill>
            <a:prstDash val="solid"/>
            <a:miter lim="800000"/>
            <a:headEnd len="sm" w="sm" type="triangle"/>
            <a:tailEnd len="sm" w="sm" type="triangle"/>
          </a:ln>
        </p:spPr>
      </p:cxnSp>
      <p:pic>
        <p:nvPicPr>
          <p:cNvPr id="104" name="Google Shape;104;p15"/>
          <p:cNvPicPr preferRelativeResize="0"/>
          <p:nvPr/>
        </p:nvPicPr>
        <p:blipFill>
          <a:blip r:embed="rId3">
            <a:alphaModFix/>
          </a:blip>
          <a:stretch>
            <a:fillRect/>
          </a:stretch>
        </p:blipFill>
        <p:spPr>
          <a:xfrm>
            <a:off x="2630825" y="3346623"/>
            <a:ext cx="3257425" cy="763875"/>
          </a:xfrm>
          <a:prstGeom prst="rect">
            <a:avLst/>
          </a:prstGeom>
          <a:noFill/>
          <a:ln>
            <a:noFill/>
          </a:ln>
        </p:spPr>
      </p:pic>
      <p:sp>
        <p:nvSpPr>
          <p:cNvPr id="105" name="Google Shape;105;p15"/>
          <p:cNvSpPr txBox="1"/>
          <p:nvPr/>
        </p:nvSpPr>
        <p:spPr>
          <a:xfrm>
            <a:off x="0" y="838200"/>
            <a:ext cx="12192000" cy="176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3000"/>
              </a:spcBef>
              <a:spcAft>
                <a:spcPts val="3000"/>
              </a:spcAft>
              <a:buNone/>
            </a:pPr>
            <a:r>
              <a:rPr lang="en-US" sz="5000">
                <a:highlight>
                  <a:srgbClr val="FFFFFF"/>
                </a:highlight>
                <a:latin typeface="Montserrat SemiBold"/>
                <a:ea typeface="Montserrat SemiBold"/>
                <a:cs typeface="Montserrat SemiBold"/>
                <a:sym typeface="Montserrat SemiBold"/>
              </a:rPr>
              <a:t>Gender-Lens Investing:</a:t>
            </a:r>
            <a:br>
              <a:rPr lang="en-US" sz="5000">
                <a:highlight>
                  <a:srgbClr val="FFFFFF"/>
                </a:highlight>
                <a:latin typeface="Montserrat SemiBold"/>
                <a:ea typeface="Montserrat SemiBold"/>
                <a:cs typeface="Montserrat SemiBold"/>
                <a:sym typeface="Montserrat SemiBold"/>
              </a:rPr>
            </a:br>
            <a:r>
              <a:rPr lang="en-US" sz="5000">
                <a:highlight>
                  <a:srgbClr val="FFFFFF"/>
                </a:highlight>
                <a:latin typeface="Montserrat SemiBold"/>
                <a:ea typeface="Montserrat SemiBold"/>
                <a:cs typeface="Montserrat SemiBold"/>
                <a:sym typeface="Montserrat SemiBold"/>
              </a:rPr>
              <a:t>Make Investing</a:t>
            </a:r>
            <a:r>
              <a:rPr lang="en-US" sz="5000">
                <a:highlight>
                  <a:srgbClr val="FFFFFF"/>
                </a:highlight>
                <a:latin typeface="Montserrat SemiBold"/>
                <a:ea typeface="Montserrat SemiBold"/>
                <a:cs typeface="Montserrat SemiBold"/>
                <a:sym typeface="Montserrat SemiBold"/>
              </a:rPr>
              <a:t> </a:t>
            </a:r>
            <a:r>
              <a:rPr lang="en-US" sz="5000">
                <a:highlight>
                  <a:srgbClr val="FFFFFF"/>
                </a:highlight>
                <a:latin typeface="Montserrat SemiBold"/>
                <a:ea typeface="Montserrat SemiBold"/>
                <a:cs typeface="Montserrat SemiBold"/>
                <a:sym typeface="Montserrat SemiBold"/>
              </a:rPr>
              <a:t>Your Values Easy</a:t>
            </a:r>
            <a:endParaRPr>
              <a:latin typeface="Calibri"/>
              <a:ea typeface="Calibri"/>
              <a:cs typeface="Calibri"/>
              <a:sym typeface="Calibri"/>
            </a:endParaRPr>
          </a:p>
        </p:txBody>
      </p:sp>
      <p:pic>
        <p:nvPicPr>
          <p:cNvPr id="106" name="Google Shape;106;p15"/>
          <p:cNvPicPr preferRelativeResize="0"/>
          <p:nvPr/>
        </p:nvPicPr>
        <p:blipFill>
          <a:blip r:embed="rId4">
            <a:alphaModFix/>
          </a:blip>
          <a:stretch>
            <a:fillRect/>
          </a:stretch>
        </p:blipFill>
        <p:spPr>
          <a:xfrm>
            <a:off x="7047650" y="3324275"/>
            <a:ext cx="2262499" cy="763875"/>
          </a:xfrm>
          <a:prstGeom prst="rect">
            <a:avLst/>
          </a:prstGeom>
          <a:noFill/>
          <a:ln cap="flat" cmpd="sng" w="19050">
            <a:solidFill>
              <a:srgbClr val="FFFFFF"/>
            </a:solidFill>
            <a:prstDash val="solid"/>
            <a:round/>
            <a:headEnd len="sm" w="sm" type="none"/>
            <a:tailEnd len="sm" w="sm" type="none"/>
          </a:ln>
        </p:spPr>
      </p:pic>
      <p:grpSp>
        <p:nvGrpSpPr>
          <p:cNvPr id="107" name="Google Shape;107;p15"/>
          <p:cNvGrpSpPr/>
          <p:nvPr/>
        </p:nvGrpSpPr>
        <p:grpSpPr>
          <a:xfrm>
            <a:off x="0" y="-100"/>
            <a:ext cx="12192000" cy="569700"/>
            <a:chOff x="0" y="-100"/>
            <a:chExt cx="12192000" cy="569700"/>
          </a:xfrm>
        </p:grpSpPr>
        <p:sp>
          <p:nvSpPr>
            <p:cNvPr id="108" name="Google Shape;108;p15"/>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109" name="Google Shape;109;p15"/>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110" name="Google Shape;110;p15"/>
            <p:cNvPicPr preferRelativeResize="0"/>
            <p:nvPr/>
          </p:nvPicPr>
          <p:blipFill>
            <a:blip r:embed="rId5">
              <a:alphaModFix/>
            </a:blip>
            <a:stretch>
              <a:fillRect/>
            </a:stretch>
          </p:blipFill>
          <p:spPr>
            <a:xfrm>
              <a:off x="8862275" y="63238"/>
              <a:ext cx="3257424" cy="44301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4"/>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8" name="Google Shape;248;p24"/>
          <p:cNvGrpSpPr/>
          <p:nvPr/>
        </p:nvGrpSpPr>
        <p:grpSpPr>
          <a:xfrm>
            <a:off x="0" y="-100"/>
            <a:ext cx="12192000" cy="569700"/>
            <a:chOff x="0" y="-100"/>
            <a:chExt cx="12192000" cy="569700"/>
          </a:xfrm>
        </p:grpSpPr>
        <p:sp>
          <p:nvSpPr>
            <p:cNvPr id="249" name="Google Shape;249;p24"/>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50" name="Google Shape;250;p24"/>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51" name="Google Shape;251;p24"/>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52" name="Google Shape;252;p24"/>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53" name="Google Shape;253;p24"/>
          <p:cNvPicPr preferRelativeResize="0"/>
          <p:nvPr/>
        </p:nvPicPr>
        <p:blipFill>
          <a:blip r:embed="rId4">
            <a:alphaModFix/>
          </a:blip>
          <a:stretch>
            <a:fillRect/>
          </a:stretch>
        </p:blipFill>
        <p:spPr>
          <a:xfrm>
            <a:off x="1961638" y="722000"/>
            <a:ext cx="8174286" cy="58608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5"/>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0" name="Google Shape;260;p25"/>
          <p:cNvGrpSpPr/>
          <p:nvPr/>
        </p:nvGrpSpPr>
        <p:grpSpPr>
          <a:xfrm>
            <a:off x="0" y="-100"/>
            <a:ext cx="12192000" cy="569700"/>
            <a:chOff x="0" y="-100"/>
            <a:chExt cx="12192000" cy="569700"/>
          </a:xfrm>
        </p:grpSpPr>
        <p:sp>
          <p:nvSpPr>
            <p:cNvPr id="261" name="Google Shape;261;p25"/>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62" name="Google Shape;262;p25"/>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63" name="Google Shape;263;p25"/>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64" name="Google Shape;264;p25"/>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65" name="Google Shape;265;p25"/>
          <p:cNvPicPr preferRelativeResize="0"/>
          <p:nvPr/>
        </p:nvPicPr>
        <p:blipFill>
          <a:blip r:embed="rId4">
            <a:alphaModFix/>
          </a:blip>
          <a:stretch>
            <a:fillRect/>
          </a:stretch>
        </p:blipFill>
        <p:spPr>
          <a:xfrm>
            <a:off x="1406573" y="647700"/>
            <a:ext cx="9154052" cy="6010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6"/>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2" name="Google Shape;272;p26"/>
          <p:cNvGrpSpPr/>
          <p:nvPr/>
        </p:nvGrpSpPr>
        <p:grpSpPr>
          <a:xfrm>
            <a:off x="0" y="-100"/>
            <a:ext cx="12192000" cy="569700"/>
            <a:chOff x="0" y="-100"/>
            <a:chExt cx="12192000" cy="569700"/>
          </a:xfrm>
        </p:grpSpPr>
        <p:sp>
          <p:nvSpPr>
            <p:cNvPr id="273" name="Google Shape;273;p26"/>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74" name="Google Shape;274;p26"/>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75" name="Google Shape;275;p26"/>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76" name="Google Shape;276;p26"/>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77" name="Google Shape;277;p26"/>
          <p:cNvPicPr preferRelativeResize="0"/>
          <p:nvPr/>
        </p:nvPicPr>
        <p:blipFill>
          <a:blip r:embed="rId4">
            <a:alphaModFix/>
          </a:blip>
          <a:stretch>
            <a:fillRect/>
          </a:stretch>
        </p:blipFill>
        <p:spPr>
          <a:xfrm>
            <a:off x="1143000" y="647700"/>
            <a:ext cx="9860576" cy="6010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7"/>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4" name="Google Shape;284;p27"/>
          <p:cNvGrpSpPr/>
          <p:nvPr/>
        </p:nvGrpSpPr>
        <p:grpSpPr>
          <a:xfrm>
            <a:off x="0" y="-100"/>
            <a:ext cx="12192000" cy="569700"/>
            <a:chOff x="0" y="-100"/>
            <a:chExt cx="12192000" cy="569700"/>
          </a:xfrm>
        </p:grpSpPr>
        <p:sp>
          <p:nvSpPr>
            <p:cNvPr id="285" name="Google Shape;285;p27"/>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86" name="Google Shape;286;p27"/>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87" name="Google Shape;287;p27"/>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88" name="Google Shape;288;p27"/>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89" name="Google Shape;289;p27"/>
          <p:cNvPicPr preferRelativeResize="0"/>
          <p:nvPr/>
        </p:nvPicPr>
        <p:blipFill>
          <a:blip r:embed="rId4">
            <a:alphaModFix/>
          </a:blip>
          <a:stretch>
            <a:fillRect/>
          </a:stretch>
        </p:blipFill>
        <p:spPr>
          <a:xfrm>
            <a:off x="1447800" y="647700"/>
            <a:ext cx="8864286" cy="5901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8"/>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6" name="Google Shape;296;p28"/>
          <p:cNvGrpSpPr/>
          <p:nvPr/>
        </p:nvGrpSpPr>
        <p:grpSpPr>
          <a:xfrm>
            <a:off x="0" y="-100"/>
            <a:ext cx="12192000" cy="569700"/>
            <a:chOff x="0" y="-100"/>
            <a:chExt cx="12192000" cy="569700"/>
          </a:xfrm>
        </p:grpSpPr>
        <p:sp>
          <p:nvSpPr>
            <p:cNvPr id="297" name="Google Shape;297;p28"/>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98" name="Google Shape;298;p28"/>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99" name="Google Shape;299;p28"/>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300" name="Google Shape;300;p28"/>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301" name="Google Shape;301;p28"/>
          <p:cNvPicPr preferRelativeResize="0"/>
          <p:nvPr/>
        </p:nvPicPr>
        <p:blipFill>
          <a:blip r:embed="rId4">
            <a:alphaModFix/>
          </a:blip>
          <a:stretch>
            <a:fillRect/>
          </a:stretch>
        </p:blipFill>
        <p:spPr>
          <a:xfrm>
            <a:off x="1371600" y="647700"/>
            <a:ext cx="9015550" cy="601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9"/>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8" name="Google Shape;308;p29"/>
          <p:cNvGrpSpPr/>
          <p:nvPr/>
        </p:nvGrpSpPr>
        <p:grpSpPr>
          <a:xfrm>
            <a:off x="0" y="-100"/>
            <a:ext cx="12192000" cy="569700"/>
            <a:chOff x="0" y="-100"/>
            <a:chExt cx="12192000" cy="569700"/>
          </a:xfrm>
        </p:grpSpPr>
        <p:sp>
          <p:nvSpPr>
            <p:cNvPr id="309" name="Google Shape;309;p29"/>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10" name="Google Shape;310;p29"/>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11" name="Google Shape;311;p29"/>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312" name="Google Shape;312;p29"/>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313" name="Google Shape;313;p29"/>
          <p:cNvPicPr preferRelativeResize="0"/>
          <p:nvPr/>
        </p:nvPicPr>
        <p:blipFill>
          <a:blip r:embed="rId4">
            <a:alphaModFix/>
          </a:blip>
          <a:stretch>
            <a:fillRect/>
          </a:stretch>
        </p:blipFill>
        <p:spPr>
          <a:xfrm>
            <a:off x="990600" y="751625"/>
            <a:ext cx="10458227" cy="5780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30"/>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20" name="Google Shape;320;p30"/>
          <p:cNvGrpSpPr/>
          <p:nvPr/>
        </p:nvGrpSpPr>
        <p:grpSpPr>
          <a:xfrm>
            <a:off x="0" y="-100"/>
            <a:ext cx="12192000" cy="569700"/>
            <a:chOff x="0" y="-100"/>
            <a:chExt cx="12192000" cy="569700"/>
          </a:xfrm>
        </p:grpSpPr>
        <p:sp>
          <p:nvSpPr>
            <p:cNvPr id="321" name="Google Shape;321;p30"/>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22" name="Google Shape;322;p30"/>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23" name="Google Shape;323;p30"/>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324" name="Google Shape;324;p30"/>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325" name="Google Shape;325;p30"/>
          <p:cNvPicPr preferRelativeResize="0"/>
          <p:nvPr/>
        </p:nvPicPr>
        <p:blipFill>
          <a:blip r:embed="rId4">
            <a:alphaModFix/>
          </a:blip>
          <a:stretch>
            <a:fillRect/>
          </a:stretch>
        </p:blipFill>
        <p:spPr>
          <a:xfrm>
            <a:off x="1233300" y="723900"/>
            <a:ext cx="9115025" cy="5786174"/>
          </a:xfrm>
          <a:prstGeom prst="rect">
            <a:avLst/>
          </a:prstGeom>
          <a:noFill/>
          <a:ln>
            <a:noFill/>
          </a:ln>
        </p:spPr>
      </p:pic>
      <p:pic>
        <p:nvPicPr>
          <p:cNvPr id="326" name="Google Shape;326;p30"/>
          <p:cNvPicPr preferRelativeResize="0"/>
          <p:nvPr/>
        </p:nvPicPr>
        <p:blipFill>
          <a:blip r:embed="rId5">
            <a:alphaModFix/>
          </a:blip>
          <a:stretch>
            <a:fillRect/>
          </a:stretch>
        </p:blipFill>
        <p:spPr>
          <a:xfrm>
            <a:off x="1728825" y="1592975"/>
            <a:ext cx="6838950" cy="2305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1"/>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31"/>
          <p:cNvSpPr txBox="1"/>
          <p:nvPr/>
        </p:nvSpPr>
        <p:spPr>
          <a:xfrm>
            <a:off x="616625" y="964950"/>
            <a:ext cx="115752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500">
                <a:latin typeface="Montserrat Medium"/>
                <a:ea typeface="Montserrat Medium"/>
                <a:cs typeface="Montserrat Medium"/>
                <a:sym typeface="Montserrat Medium"/>
              </a:rPr>
              <a:t>Andrew Behar</a:t>
            </a:r>
            <a:endParaRPr sz="5500">
              <a:latin typeface="Montserrat Medium"/>
              <a:ea typeface="Montserrat Medium"/>
              <a:cs typeface="Montserrat Medium"/>
              <a:sym typeface="Montserrat Medium"/>
            </a:endParaRPr>
          </a:p>
          <a:p>
            <a:pPr indent="0" lvl="0" marL="0" rtl="0" algn="l">
              <a:spcBef>
                <a:spcPts val="0"/>
              </a:spcBef>
              <a:spcAft>
                <a:spcPts val="0"/>
              </a:spcAft>
              <a:buNone/>
            </a:pPr>
            <a:r>
              <a:rPr lang="en-US" sz="2400">
                <a:solidFill>
                  <a:schemeClr val="dk1"/>
                </a:solidFill>
                <a:latin typeface="Montserrat"/>
                <a:ea typeface="Montserrat"/>
                <a:cs typeface="Montserrat"/>
                <a:sym typeface="Montserrat"/>
              </a:rPr>
              <a:t>CEO</a:t>
            </a:r>
            <a:r>
              <a:rPr lang="en-US" sz="2400">
                <a:solidFill>
                  <a:schemeClr val="dk1"/>
                </a:solidFill>
                <a:latin typeface="Montserrat"/>
                <a:ea typeface="Montserrat"/>
                <a:cs typeface="Montserrat"/>
                <a:sym typeface="Montserrat"/>
              </a:rPr>
              <a:t>, </a:t>
            </a:r>
            <a:r>
              <a:rPr i="1" lang="en-US" sz="2400">
                <a:solidFill>
                  <a:schemeClr val="dk1"/>
                </a:solidFill>
                <a:latin typeface="Montserrat"/>
                <a:ea typeface="Montserrat"/>
                <a:cs typeface="Montserrat"/>
                <a:sym typeface="Montserrat"/>
              </a:rPr>
              <a:t>As You Sow</a:t>
            </a:r>
            <a:endParaRPr i="1" sz="2400">
              <a:solidFill>
                <a:schemeClr val="dk1"/>
              </a:solidFill>
              <a:latin typeface="Montserrat Medium"/>
              <a:ea typeface="Montserrat Medium"/>
              <a:cs typeface="Montserrat Medium"/>
              <a:sym typeface="Montserrat Medium"/>
            </a:endParaRPr>
          </a:p>
        </p:txBody>
      </p:sp>
      <p:sp>
        <p:nvSpPr>
          <p:cNvPr id="333" name="Google Shape;333;p31"/>
          <p:cNvSpPr txBox="1"/>
          <p:nvPr/>
        </p:nvSpPr>
        <p:spPr>
          <a:xfrm>
            <a:off x="887104" y="43945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31"/>
          <p:cNvSpPr txBox="1"/>
          <p:nvPr/>
        </p:nvSpPr>
        <p:spPr>
          <a:xfrm>
            <a:off x="1039504" y="45469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31"/>
          <p:cNvSpPr txBox="1"/>
          <p:nvPr/>
        </p:nvSpPr>
        <p:spPr>
          <a:xfrm>
            <a:off x="887103" y="4358035"/>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31"/>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337" name="Google Shape;337;p31"/>
          <p:cNvGrpSpPr/>
          <p:nvPr/>
        </p:nvGrpSpPr>
        <p:grpSpPr>
          <a:xfrm>
            <a:off x="0" y="-100"/>
            <a:ext cx="12192000" cy="569700"/>
            <a:chOff x="0" y="-100"/>
            <a:chExt cx="12192000" cy="569700"/>
          </a:xfrm>
        </p:grpSpPr>
        <p:sp>
          <p:nvSpPr>
            <p:cNvPr id="338" name="Google Shape;338;p31"/>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39" name="Google Shape;339;p31"/>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40" name="Google Shape;340;p31"/>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341" name="Google Shape;341;p31"/>
          <p:cNvSpPr txBox="1"/>
          <p:nvPr/>
        </p:nvSpPr>
        <p:spPr>
          <a:xfrm>
            <a:off x="3602025" y="2373750"/>
            <a:ext cx="8070300" cy="3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700"/>
              </a:spcAft>
              <a:buNone/>
            </a:pPr>
            <a:r>
              <a:rPr lang="en-US" sz="2000">
                <a:solidFill>
                  <a:schemeClr val="dk1"/>
                </a:solidFill>
                <a:highlight>
                  <a:srgbClr val="FCFCFC"/>
                </a:highlight>
                <a:latin typeface="Calibri"/>
                <a:ea typeface="Calibri"/>
                <a:cs typeface="Calibri"/>
                <a:sym typeface="Calibri"/>
              </a:rPr>
              <a:t>Andrew Behar, </a:t>
            </a:r>
            <a:r>
              <a:rPr i="1" lang="en-US" sz="2000">
                <a:solidFill>
                  <a:schemeClr val="dk1"/>
                </a:solidFill>
                <a:highlight>
                  <a:srgbClr val="FCFCFC"/>
                </a:highlight>
                <a:latin typeface="Calibri"/>
                <a:ea typeface="Calibri"/>
                <a:cs typeface="Calibri"/>
                <a:sym typeface="Calibri"/>
              </a:rPr>
              <a:t>As You Sow</a:t>
            </a:r>
            <a:r>
              <a:rPr lang="en-US" sz="2000">
                <a:solidFill>
                  <a:schemeClr val="dk1"/>
                </a:solidFill>
                <a:highlight>
                  <a:srgbClr val="FCFCFC"/>
                </a:highlight>
                <a:latin typeface="Calibri"/>
                <a:ea typeface="Calibri"/>
                <a:cs typeface="Calibri"/>
                <a:sym typeface="Calibri"/>
              </a:rPr>
              <a:t> CEO, has 30 years of experience as a Senior Executive and strategist in the cleantech, communications, and life science sectors. Prior to joining As You Sow, Andrew founded and was CEO of a start-up developing innovative fuel cell technologies. He served as COO for a social media agency focused on sustainability and has been a strategic consultant in the nonprofit sector. He is a member of the board of US Social Investing Forum (US-SIF) and is a member of the UN Sustainable Stock Exchange Green Finance Advisory Group. His book, </a:t>
            </a:r>
            <a:r>
              <a:rPr i="1" lang="en-US" sz="2000">
                <a:solidFill>
                  <a:srgbClr val="00813C"/>
                </a:solidFill>
                <a:highlight>
                  <a:srgbClr val="FCFCFC"/>
                </a:highlight>
                <a:uFill>
                  <a:noFill/>
                </a:uFill>
                <a:latin typeface="Calibri"/>
                <a:ea typeface="Calibri"/>
                <a:cs typeface="Calibri"/>
                <a:sym typeface="Calibri"/>
                <a:hlinkClick r:id="rId4"/>
              </a:rPr>
              <a:t>The Shareholders Action Guide: Unleash Your Hidden Powers to Hold Corporations Accountable</a:t>
            </a:r>
            <a:r>
              <a:rPr lang="en-US" sz="2000">
                <a:solidFill>
                  <a:schemeClr val="dk1"/>
                </a:solidFill>
                <a:highlight>
                  <a:srgbClr val="FCFCFC"/>
                </a:highlight>
                <a:latin typeface="Calibri"/>
                <a:ea typeface="Calibri"/>
                <a:cs typeface="Calibri"/>
                <a:sym typeface="Calibri"/>
              </a:rPr>
              <a:t> was published in November 2016 by Berrett-Koehler.</a:t>
            </a:r>
            <a:endParaRPr sz="2000">
              <a:solidFill>
                <a:srgbClr val="0D1319"/>
              </a:solidFill>
              <a:highlight>
                <a:srgbClr val="FFFFFF"/>
              </a:highlight>
              <a:latin typeface="Calibri"/>
              <a:ea typeface="Calibri"/>
              <a:cs typeface="Calibri"/>
              <a:sym typeface="Calibri"/>
            </a:endParaRPr>
          </a:p>
        </p:txBody>
      </p:sp>
      <p:pic>
        <p:nvPicPr>
          <p:cNvPr id="342" name="Google Shape;342;p31"/>
          <p:cNvPicPr preferRelativeResize="0"/>
          <p:nvPr/>
        </p:nvPicPr>
        <p:blipFill>
          <a:blip r:embed="rId5">
            <a:alphaModFix/>
          </a:blip>
          <a:stretch>
            <a:fillRect/>
          </a:stretch>
        </p:blipFill>
        <p:spPr>
          <a:xfrm>
            <a:off x="786900" y="2528500"/>
            <a:ext cx="2539998" cy="253999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2"/>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9" name="Google Shape;349;p32"/>
          <p:cNvGrpSpPr/>
          <p:nvPr/>
        </p:nvGrpSpPr>
        <p:grpSpPr>
          <a:xfrm>
            <a:off x="0" y="-100"/>
            <a:ext cx="12192000" cy="569700"/>
            <a:chOff x="0" y="-100"/>
            <a:chExt cx="12192000" cy="569700"/>
          </a:xfrm>
        </p:grpSpPr>
        <p:sp>
          <p:nvSpPr>
            <p:cNvPr id="350" name="Google Shape;350;p32"/>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51" name="Google Shape;351;p32"/>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52" name="Google Shape;352;p32"/>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353" name="Google Shape;353;p32"/>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354" name="Google Shape;354;p32">
            <a:hlinkClick r:id="rId4"/>
          </p:cNvPr>
          <p:cNvPicPr preferRelativeResize="0"/>
          <p:nvPr/>
        </p:nvPicPr>
        <p:blipFill>
          <a:blip r:embed="rId5">
            <a:alphaModFix/>
          </a:blip>
          <a:stretch>
            <a:fillRect/>
          </a:stretch>
        </p:blipFill>
        <p:spPr>
          <a:xfrm>
            <a:off x="1204541" y="761050"/>
            <a:ext cx="9739835" cy="58970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3"/>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33"/>
          <p:cNvSpPr txBox="1"/>
          <p:nvPr/>
        </p:nvSpPr>
        <p:spPr>
          <a:xfrm>
            <a:off x="616625" y="964950"/>
            <a:ext cx="115752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500">
                <a:latin typeface="Montserrat Medium"/>
                <a:ea typeface="Montserrat Medium"/>
                <a:cs typeface="Montserrat Medium"/>
                <a:sym typeface="Montserrat Medium"/>
              </a:rPr>
              <a:t>Ruth Shaber M.D.</a:t>
            </a:r>
            <a:endParaRPr sz="5500">
              <a:latin typeface="Montserrat Medium"/>
              <a:ea typeface="Montserrat Medium"/>
              <a:cs typeface="Montserrat Medium"/>
              <a:sym typeface="Montserrat Medium"/>
            </a:endParaRPr>
          </a:p>
          <a:p>
            <a:pPr indent="0" lvl="0" marL="0" rtl="0" algn="l">
              <a:spcBef>
                <a:spcPts val="0"/>
              </a:spcBef>
              <a:spcAft>
                <a:spcPts val="0"/>
              </a:spcAft>
              <a:buNone/>
            </a:pPr>
            <a:r>
              <a:rPr lang="en-US" sz="2400">
                <a:solidFill>
                  <a:schemeClr val="dk1"/>
                </a:solidFill>
                <a:latin typeface="Montserrat"/>
                <a:ea typeface="Montserrat"/>
                <a:cs typeface="Montserrat"/>
                <a:sym typeface="Montserrat"/>
              </a:rPr>
              <a:t>Founder and President, Tara Health Foundation</a:t>
            </a:r>
            <a:endParaRPr sz="2400">
              <a:solidFill>
                <a:schemeClr val="dk1"/>
              </a:solidFill>
              <a:latin typeface="Montserrat Medium"/>
              <a:ea typeface="Montserrat Medium"/>
              <a:cs typeface="Montserrat Medium"/>
              <a:sym typeface="Montserrat Medium"/>
            </a:endParaRPr>
          </a:p>
        </p:txBody>
      </p:sp>
      <p:sp>
        <p:nvSpPr>
          <p:cNvPr id="361" name="Google Shape;361;p33"/>
          <p:cNvSpPr txBox="1"/>
          <p:nvPr/>
        </p:nvSpPr>
        <p:spPr>
          <a:xfrm>
            <a:off x="887104" y="43945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33"/>
          <p:cNvSpPr txBox="1"/>
          <p:nvPr/>
        </p:nvSpPr>
        <p:spPr>
          <a:xfrm>
            <a:off x="1039504" y="45469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33"/>
          <p:cNvSpPr txBox="1"/>
          <p:nvPr/>
        </p:nvSpPr>
        <p:spPr>
          <a:xfrm>
            <a:off x="887103" y="4358035"/>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33"/>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365" name="Google Shape;365;p33"/>
          <p:cNvGrpSpPr/>
          <p:nvPr/>
        </p:nvGrpSpPr>
        <p:grpSpPr>
          <a:xfrm>
            <a:off x="0" y="-100"/>
            <a:ext cx="12192000" cy="569700"/>
            <a:chOff x="0" y="-100"/>
            <a:chExt cx="12192000" cy="569700"/>
          </a:xfrm>
        </p:grpSpPr>
        <p:sp>
          <p:nvSpPr>
            <p:cNvPr id="366" name="Google Shape;366;p33"/>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67" name="Google Shape;367;p33"/>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68" name="Google Shape;368;p33"/>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369" name="Google Shape;369;p33"/>
          <p:cNvSpPr txBox="1"/>
          <p:nvPr/>
        </p:nvSpPr>
        <p:spPr>
          <a:xfrm>
            <a:off x="3602025" y="2526150"/>
            <a:ext cx="8070300" cy="3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600">
                <a:solidFill>
                  <a:srgbClr val="222222"/>
                </a:solidFill>
                <a:highlight>
                  <a:srgbClr val="FFFFFF"/>
                </a:highlight>
                <a:latin typeface="Calibri"/>
                <a:ea typeface="Calibri"/>
                <a:cs typeface="Calibri"/>
                <a:sym typeface="Calibri"/>
              </a:rPr>
              <a:t>Ruth Shaber MD is the founder and president of the Tara Health Foundation</a:t>
            </a:r>
            <a:r>
              <a:rPr lang="en-US" sz="1600">
                <a:solidFill>
                  <a:srgbClr val="333333"/>
                </a:solidFill>
                <a:highlight>
                  <a:srgbClr val="FFFFFF"/>
                </a:highlight>
                <a:latin typeface="Calibri"/>
                <a:ea typeface="Calibri"/>
                <a:cs typeface="Calibri"/>
                <a:sym typeface="Calibri"/>
              </a:rPr>
              <a:t>, which promotes health, well-being and opportunity for women and girls through innovative evidence-informed programs</a:t>
            </a:r>
            <a:r>
              <a:rPr lang="en-US" sz="1600">
                <a:solidFill>
                  <a:srgbClr val="222222"/>
                </a:solidFill>
                <a:highlight>
                  <a:srgbClr val="FFFFFF"/>
                </a:highlight>
                <a:latin typeface="Calibri"/>
                <a:ea typeface="Calibri"/>
                <a:cs typeface="Calibri"/>
                <a:sym typeface="Calibri"/>
              </a:rPr>
              <a:t>.  She is also the co-founder and board chair of Rhia Ventures, </a:t>
            </a:r>
            <a:r>
              <a:rPr lang="en-US" sz="1600">
                <a:solidFill>
                  <a:schemeClr val="dk1"/>
                </a:solidFill>
                <a:highlight>
                  <a:srgbClr val="FFFFFF"/>
                </a:highlight>
                <a:latin typeface="Calibri"/>
                <a:ea typeface="Calibri"/>
                <a:cs typeface="Calibri"/>
                <a:sym typeface="Calibri"/>
              </a:rPr>
              <a:t>a group of foundations and investors that collaborate to bring new types of capital and enterprise to the field of reproductive health in the United States.</a:t>
            </a:r>
            <a:endParaRPr sz="16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600">
                <a:solidFill>
                  <a:srgbClr val="222222"/>
                </a:solidFill>
                <a:highlight>
                  <a:srgbClr val="FFFFFF"/>
                </a:highlight>
                <a:latin typeface="Calibri"/>
                <a:ea typeface="Calibri"/>
                <a:cs typeface="Calibri"/>
                <a:sym typeface="Calibri"/>
              </a:rPr>
              <a:t> </a:t>
            </a:r>
            <a:endParaRPr sz="1600">
              <a:solidFill>
                <a:srgbClr val="222222"/>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600">
                <a:solidFill>
                  <a:srgbClr val="222222"/>
                </a:solidFill>
                <a:highlight>
                  <a:srgbClr val="FFFFFF"/>
                </a:highlight>
                <a:latin typeface="Calibri"/>
                <a:ea typeface="Calibri"/>
                <a:cs typeface="Calibri"/>
                <a:sym typeface="Calibri"/>
              </a:rPr>
              <a:t>Ruth started her career as an Obstetrician and Gynecology at the Kaiser Permanente South San Francisco Medical Center in 1990. In addition to her clinical responsibilities, she had many leadership positions at Kaiser Permanente including chief of Obstetrics and Gynecology, Director of Women’s Health and founder of the Women’s Health Research Institute. Ruth was the Medical Director at the Kaiser Permanente Care Management Institute from 2007 to 2012 where she worked with Kaiser Permanente's regional and national leaders to apply the best evidence and successful systems approaches to create reliable clinical performance.</a:t>
            </a:r>
            <a:endParaRPr sz="1600">
              <a:solidFill>
                <a:srgbClr val="424242"/>
              </a:solidFill>
              <a:highlight>
                <a:srgbClr val="FFFFFF"/>
              </a:highlight>
              <a:latin typeface="Calibri"/>
              <a:ea typeface="Calibri"/>
              <a:cs typeface="Calibri"/>
              <a:sym typeface="Calibri"/>
            </a:endParaRPr>
          </a:p>
        </p:txBody>
      </p:sp>
      <p:pic>
        <p:nvPicPr>
          <p:cNvPr id="370" name="Google Shape;370;p33"/>
          <p:cNvPicPr preferRelativeResize="0"/>
          <p:nvPr/>
        </p:nvPicPr>
        <p:blipFill>
          <a:blip r:embed="rId4">
            <a:alphaModFix/>
          </a:blip>
          <a:stretch>
            <a:fillRect/>
          </a:stretch>
        </p:blipFill>
        <p:spPr>
          <a:xfrm>
            <a:off x="786908" y="2642546"/>
            <a:ext cx="2540000" cy="25400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6"/>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txBox="1"/>
          <p:nvPr/>
        </p:nvSpPr>
        <p:spPr>
          <a:xfrm>
            <a:off x="0" y="763350"/>
            <a:ext cx="12192000" cy="81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500">
                <a:latin typeface="Montserrat Medium"/>
                <a:ea typeface="Montserrat Medium"/>
                <a:cs typeface="Montserrat Medium"/>
                <a:sym typeface="Montserrat Medium"/>
              </a:rPr>
              <a:t>General Information</a:t>
            </a:r>
            <a:endParaRPr sz="4500">
              <a:latin typeface="Montserrat Medium"/>
              <a:ea typeface="Montserrat Medium"/>
              <a:cs typeface="Montserrat Medium"/>
              <a:sym typeface="Montserrat Medium"/>
            </a:endParaRPr>
          </a:p>
        </p:txBody>
      </p:sp>
      <p:sp>
        <p:nvSpPr>
          <p:cNvPr id="117" name="Google Shape;117;p16"/>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118" name="Google Shape;118;p16"/>
          <p:cNvGrpSpPr/>
          <p:nvPr/>
        </p:nvGrpSpPr>
        <p:grpSpPr>
          <a:xfrm>
            <a:off x="0" y="-100"/>
            <a:ext cx="12192000" cy="569700"/>
            <a:chOff x="0" y="-100"/>
            <a:chExt cx="12192000" cy="569700"/>
          </a:xfrm>
        </p:grpSpPr>
        <p:sp>
          <p:nvSpPr>
            <p:cNvPr id="119" name="Google Shape;119;p16"/>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120" name="Google Shape;120;p16"/>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121" name="Google Shape;121;p16"/>
            <p:cNvPicPr preferRelativeResize="0"/>
            <p:nvPr/>
          </p:nvPicPr>
          <p:blipFill>
            <a:blip r:embed="rId3">
              <a:alphaModFix/>
            </a:blip>
            <a:stretch>
              <a:fillRect/>
            </a:stretch>
          </p:blipFill>
          <p:spPr>
            <a:xfrm>
              <a:off x="8862275" y="63238"/>
              <a:ext cx="3257424" cy="443014"/>
            </a:xfrm>
            <a:prstGeom prst="rect">
              <a:avLst/>
            </a:prstGeom>
            <a:noFill/>
            <a:ln>
              <a:noFill/>
            </a:ln>
          </p:spPr>
        </p:pic>
      </p:grpSp>
      <p:pic>
        <p:nvPicPr>
          <p:cNvPr id="122" name="Google Shape;122;p16"/>
          <p:cNvPicPr preferRelativeResize="0"/>
          <p:nvPr/>
        </p:nvPicPr>
        <p:blipFill>
          <a:blip r:embed="rId4">
            <a:alphaModFix/>
          </a:blip>
          <a:stretch>
            <a:fillRect/>
          </a:stretch>
        </p:blipFill>
        <p:spPr>
          <a:xfrm>
            <a:off x="2281411" y="1582050"/>
            <a:ext cx="7294388" cy="5275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id="376" name="Google Shape;376;p34"/>
          <p:cNvPicPr preferRelativeResize="0"/>
          <p:nvPr/>
        </p:nvPicPr>
        <p:blipFill>
          <a:blip r:embed="rId3">
            <a:alphaModFix/>
          </a:blip>
          <a:stretch>
            <a:fillRect/>
          </a:stretch>
        </p:blipFill>
        <p:spPr>
          <a:xfrm>
            <a:off x="2068025" y="498150"/>
            <a:ext cx="8170676" cy="6128000"/>
          </a:xfrm>
          <a:prstGeom prst="rect">
            <a:avLst/>
          </a:prstGeom>
          <a:noFill/>
          <a:ln>
            <a:noFill/>
          </a:ln>
        </p:spPr>
      </p:pic>
      <p:grpSp>
        <p:nvGrpSpPr>
          <p:cNvPr id="377" name="Google Shape;377;p34"/>
          <p:cNvGrpSpPr/>
          <p:nvPr/>
        </p:nvGrpSpPr>
        <p:grpSpPr>
          <a:xfrm>
            <a:off x="0" y="-100"/>
            <a:ext cx="12192000" cy="569700"/>
            <a:chOff x="0" y="-100"/>
            <a:chExt cx="12192000" cy="569700"/>
          </a:xfrm>
        </p:grpSpPr>
        <p:sp>
          <p:nvSpPr>
            <p:cNvPr id="378" name="Google Shape;378;p34"/>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79" name="Google Shape;379;p34"/>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80" name="Google Shape;380;p34"/>
            <p:cNvPicPr preferRelativeResize="0"/>
            <p:nvPr/>
          </p:nvPicPr>
          <p:blipFill>
            <a:blip r:embed="rId4">
              <a:alphaModFix/>
            </a:blip>
            <a:stretch>
              <a:fillRect/>
            </a:stretch>
          </p:blipFill>
          <p:spPr>
            <a:xfrm>
              <a:off x="8862275" y="63238"/>
              <a:ext cx="3257424" cy="443014"/>
            </a:xfrm>
            <a:prstGeom prst="rect">
              <a:avLst/>
            </a:prstGeom>
            <a:noFill/>
            <a:ln>
              <a:noFill/>
            </a:ln>
          </p:spPr>
        </p:pic>
      </p:grpSp>
      <p:sp>
        <p:nvSpPr>
          <p:cNvPr id="381" name="Google Shape;381;p34"/>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Google Shape;387;p35"/>
          <p:cNvPicPr preferRelativeResize="0"/>
          <p:nvPr/>
        </p:nvPicPr>
        <p:blipFill>
          <a:blip r:embed="rId3">
            <a:alphaModFix/>
          </a:blip>
          <a:stretch>
            <a:fillRect/>
          </a:stretch>
        </p:blipFill>
        <p:spPr>
          <a:xfrm>
            <a:off x="2014734" y="493400"/>
            <a:ext cx="8211741" cy="6158800"/>
          </a:xfrm>
          <a:prstGeom prst="rect">
            <a:avLst/>
          </a:prstGeom>
          <a:noFill/>
          <a:ln>
            <a:noFill/>
          </a:ln>
        </p:spPr>
      </p:pic>
      <p:sp>
        <p:nvSpPr>
          <p:cNvPr id="388" name="Google Shape;388;p35"/>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389" name="Google Shape;389;p35"/>
          <p:cNvGrpSpPr/>
          <p:nvPr/>
        </p:nvGrpSpPr>
        <p:grpSpPr>
          <a:xfrm>
            <a:off x="0" y="-100"/>
            <a:ext cx="12192000" cy="569700"/>
            <a:chOff x="0" y="-100"/>
            <a:chExt cx="12192000" cy="569700"/>
          </a:xfrm>
        </p:grpSpPr>
        <p:sp>
          <p:nvSpPr>
            <p:cNvPr id="390" name="Google Shape;390;p35"/>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391" name="Google Shape;391;p35"/>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392" name="Google Shape;392;p35"/>
            <p:cNvPicPr preferRelativeResize="0"/>
            <p:nvPr/>
          </p:nvPicPr>
          <p:blipFill>
            <a:blip r:embed="rId4">
              <a:alphaModFix/>
            </a:blip>
            <a:stretch>
              <a:fillRect/>
            </a:stretch>
          </p:blipFill>
          <p:spPr>
            <a:xfrm>
              <a:off x="8862275" y="63238"/>
              <a:ext cx="3257424" cy="443014"/>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pic>
        <p:nvPicPr>
          <p:cNvPr id="398" name="Google Shape;398;p36"/>
          <p:cNvPicPr preferRelativeResize="0"/>
          <p:nvPr/>
        </p:nvPicPr>
        <p:blipFill>
          <a:blip r:embed="rId3">
            <a:alphaModFix/>
          </a:blip>
          <a:stretch>
            <a:fillRect/>
          </a:stretch>
        </p:blipFill>
        <p:spPr>
          <a:xfrm>
            <a:off x="2016000" y="437900"/>
            <a:ext cx="8353601" cy="6265200"/>
          </a:xfrm>
          <a:prstGeom prst="rect">
            <a:avLst/>
          </a:prstGeom>
          <a:noFill/>
          <a:ln>
            <a:noFill/>
          </a:ln>
        </p:spPr>
      </p:pic>
      <p:grpSp>
        <p:nvGrpSpPr>
          <p:cNvPr id="399" name="Google Shape;399;p36"/>
          <p:cNvGrpSpPr/>
          <p:nvPr/>
        </p:nvGrpSpPr>
        <p:grpSpPr>
          <a:xfrm>
            <a:off x="0" y="-100"/>
            <a:ext cx="12192000" cy="569700"/>
            <a:chOff x="0" y="-100"/>
            <a:chExt cx="12192000" cy="569700"/>
          </a:xfrm>
        </p:grpSpPr>
        <p:sp>
          <p:nvSpPr>
            <p:cNvPr id="400" name="Google Shape;400;p36"/>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401" name="Google Shape;401;p36"/>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402" name="Google Shape;402;p36"/>
            <p:cNvPicPr preferRelativeResize="0"/>
            <p:nvPr/>
          </p:nvPicPr>
          <p:blipFill>
            <a:blip r:embed="rId4">
              <a:alphaModFix/>
            </a:blip>
            <a:stretch>
              <a:fillRect/>
            </a:stretch>
          </p:blipFill>
          <p:spPr>
            <a:xfrm>
              <a:off x="8862275" y="63238"/>
              <a:ext cx="3257424" cy="443014"/>
            </a:xfrm>
            <a:prstGeom prst="rect">
              <a:avLst/>
            </a:prstGeom>
            <a:noFill/>
            <a:ln>
              <a:noFill/>
            </a:ln>
          </p:spPr>
        </p:pic>
      </p:grpSp>
      <p:sp>
        <p:nvSpPr>
          <p:cNvPr id="403" name="Google Shape;403;p36"/>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id="409" name="Google Shape;409;p37"/>
          <p:cNvPicPr preferRelativeResize="0"/>
          <p:nvPr/>
        </p:nvPicPr>
        <p:blipFill>
          <a:blip r:embed="rId3">
            <a:alphaModFix/>
          </a:blip>
          <a:stretch>
            <a:fillRect/>
          </a:stretch>
        </p:blipFill>
        <p:spPr>
          <a:xfrm>
            <a:off x="2004825" y="678450"/>
            <a:ext cx="7881450" cy="5911075"/>
          </a:xfrm>
          <a:prstGeom prst="rect">
            <a:avLst/>
          </a:prstGeom>
          <a:noFill/>
          <a:ln>
            <a:noFill/>
          </a:ln>
        </p:spPr>
      </p:pic>
      <p:grpSp>
        <p:nvGrpSpPr>
          <p:cNvPr id="410" name="Google Shape;410;p37"/>
          <p:cNvGrpSpPr/>
          <p:nvPr/>
        </p:nvGrpSpPr>
        <p:grpSpPr>
          <a:xfrm>
            <a:off x="0" y="-100"/>
            <a:ext cx="12192000" cy="569700"/>
            <a:chOff x="0" y="-100"/>
            <a:chExt cx="12192000" cy="569700"/>
          </a:xfrm>
        </p:grpSpPr>
        <p:sp>
          <p:nvSpPr>
            <p:cNvPr id="411" name="Google Shape;411;p37"/>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412" name="Google Shape;412;p37"/>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413" name="Google Shape;413;p37"/>
            <p:cNvPicPr preferRelativeResize="0"/>
            <p:nvPr/>
          </p:nvPicPr>
          <p:blipFill>
            <a:blip r:embed="rId4">
              <a:alphaModFix/>
            </a:blip>
            <a:stretch>
              <a:fillRect/>
            </a:stretch>
          </p:blipFill>
          <p:spPr>
            <a:xfrm>
              <a:off x="8862275" y="63238"/>
              <a:ext cx="3257424" cy="443014"/>
            </a:xfrm>
            <a:prstGeom prst="rect">
              <a:avLst/>
            </a:prstGeom>
            <a:noFill/>
            <a:ln>
              <a:noFill/>
            </a:ln>
          </p:spPr>
        </p:pic>
      </p:grpSp>
      <p:sp>
        <p:nvSpPr>
          <p:cNvPr id="414" name="Google Shape;414;p37"/>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id="420" name="Google Shape;420;p38"/>
          <p:cNvPicPr preferRelativeResize="0"/>
          <p:nvPr/>
        </p:nvPicPr>
        <p:blipFill>
          <a:blip r:embed="rId3">
            <a:alphaModFix/>
          </a:blip>
          <a:stretch>
            <a:fillRect/>
          </a:stretch>
        </p:blipFill>
        <p:spPr>
          <a:xfrm>
            <a:off x="1952325" y="417200"/>
            <a:ext cx="8236375" cy="6177275"/>
          </a:xfrm>
          <a:prstGeom prst="rect">
            <a:avLst/>
          </a:prstGeom>
          <a:noFill/>
          <a:ln>
            <a:noFill/>
          </a:ln>
        </p:spPr>
      </p:pic>
      <p:grpSp>
        <p:nvGrpSpPr>
          <p:cNvPr id="421" name="Google Shape;421;p38"/>
          <p:cNvGrpSpPr/>
          <p:nvPr/>
        </p:nvGrpSpPr>
        <p:grpSpPr>
          <a:xfrm>
            <a:off x="0" y="-100"/>
            <a:ext cx="12192000" cy="569700"/>
            <a:chOff x="0" y="-100"/>
            <a:chExt cx="12192000" cy="569700"/>
          </a:xfrm>
        </p:grpSpPr>
        <p:sp>
          <p:nvSpPr>
            <p:cNvPr id="422" name="Google Shape;422;p38"/>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423" name="Google Shape;423;p38"/>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424" name="Google Shape;424;p38"/>
            <p:cNvPicPr preferRelativeResize="0"/>
            <p:nvPr/>
          </p:nvPicPr>
          <p:blipFill>
            <a:blip r:embed="rId4">
              <a:alphaModFix/>
            </a:blip>
            <a:stretch>
              <a:fillRect/>
            </a:stretch>
          </p:blipFill>
          <p:spPr>
            <a:xfrm>
              <a:off x="8862275" y="63238"/>
              <a:ext cx="3257424" cy="443014"/>
            </a:xfrm>
            <a:prstGeom prst="rect">
              <a:avLst/>
            </a:prstGeom>
            <a:noFill/>
            <a:ln>
              <a:noFill/>
            </a:ln>
          </p:spPr>
        </p:pic>
      </p:grpSp>
      <p:sp>
        <p:nvSpPr>
          <p:cNvPr id="425" name="Google Shape;425;p38"/>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39"/>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39"/>
          <p:cNvSpPr txBox="1"/>
          <p:nvPr/>
        </p:nvSpPr>
        <p:spPr>
          <a:xfrm>
            <a:off x="0" y="736350"/>
            <a:ext cx="12192000" cy="769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4400">
                <a:solidFill>
                  <a:schemeClr val="dk1"/>
                </a:solidFill>
                <a:latin typeface="Montserrat Medium"/>
                <a:ea typeface="Montserrat Medium"/>
                <a:cs typeface="Montserrat Medium"/>
                <a:sym typeface="Montserrat Medium"/>
              </a:rPr>
              <a:t>Questions and Answers</a:t>
            </a:r>
            <a:endParaRPr sz="4400">
              <a:latin typeface="Montserrat Medium"/>
              <a:ea typeface="Montserrat Medium"/>
              <a:cs typeface="Montserrat Medium"/>
              <a:sym typeface="Montserrat Medium"/>
            </a:endParaRPr>
          </a:p>
        </p:txBody>
      </p:sp>
      <p:sp>
        <p:nvSpPr>
          <p:cNvPr id="432" name="Google Shape;432;p39"/>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433" name="Google Shape;433;p39"/>
          <p:cNvGrpSpPr/>
          <p:nvPr/>
        </p:nvGrpSpPr>
        <p:grpSpPr>
          <a:xfrm>
            <a:off x="0" y="-100"/>
            <a:ext cx="12192000" cy="569700"/>
            <a:chOff x="0" y="-100"/>
            <a:chExt cx="12192000" cy="569700"/>
          </a:xfrm>
        </p:grpSpPr>
        <p:sp>
          <p:nvSpPr>
            <p:cNvPr id="434" name="Google Shape;434;p39"/>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435" name="Google Shape;435;p39"/>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436" name="Google Shape;436;p39"/>
            <p:cNvPicPr preferRelativeResize="0"/>
            <p:nvPr/>
          </p:nvPicPr>
          <p:blipFill>
            <a:blip r:embed="rId3">
              <a:alphaModFix/>
            </a:blip>
            <a:stretch>
              <a:fillRect/>
            </a:stretch>
          </p:blipFill>
          <p:spPr>
            <a:xfrm>
              <a:off x="8862275" y="63238"/>
              <a:ext cx="3257424" cy="443014"/>
            </a:xfrm>
            <a:prstGeom prst="rect">
              <a:avLst/>
            </a:prstGeom>
            <a:noFill/>
            <a:ln>
              <a:noFill/>
            </a:ln>
          </p:spPr>
        </p:pic>
      </p:grpSp>
      <p:pic>
        <p:nvPicPr>
          <p:cNvPr id="437" name="Google Shape;437;p39"/>
          <p:cNvPicPr preferRelativeResize="0"/>
          <p:nvPr/>
        </p:nvPicPr>
        <p:blipFill>
          <a:blip r:embed="rId4">
            <a:alphaModFix/>
          </a:blip>
          <a:stretch>
            <a:fillRect/>
          </a:stretch>
        </p:blipFill>
        <p:spPr>
          <a:xfrm>
            <a:off x="2720051" y="1582050"/>
            <a:ext cx="5863574" cy="5275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0"/>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40"/>
          <p:cNvSpPr txBox="1"/>
          <p:nvPr/>
        </p:nvSpPr>
        <p:spPr>
          <a:xfrm>
            <a:off x="0" y="888750"/>
            <a:ext cx="12192000" cy="769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4800">
                <a:solidFill>
                  <a:schemeClr val="dk1"/>
                </a:solidFill>
                <a:latin typeface="Montserrat Medium"/>
                <a:ea typeface="Montserrat Medium"/>
                <a:cs typeface="Montserrat Medium"/>
                <a:sym typeface="Montserrat Medium"/>
              </a:rPr>
              <a:t>Questions for the Panelists</a:t>
            </a:r>
            <a:endParaRPr sz="4800">
              <a:latin typeface="Montserrat Medium"/>
              <a:ea typeface="Montserrat Medium"/>
              <a:cs typeface="Montserrat Medium"/>
              <a:sym typeface="Montserrat Medium"/>
            </a:endParaRPr>
          </a:p>
        </p:txBody>
      </p:sp>
      <p:sp>
        <p:nvSpPr>
          <p:cNvPr id="444" name="Google Shape;444;p40"/>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445" name="Google Shape;445;p40"/>
          <p:cNvGrpSpPr/>
          <p:nvPr/>
        </p:nvGrpSpPr>
        <p:grpSpPr>
          <a:xfrm>
            <a:off x="0" y="-100"/>
            <a:ext cx="12192000" cy="569700"/>
            <a:chOff x="0" y="-100"/>
            <a:chExt cx="12192000" cy="569700"/>
          </a:xfrm>
        </p:grpSpPr>
        <p:sp>
          <p:nvSpPr>
            <p:cNvPr id="446" name="Google Shape;446;p40"/>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447" name="Google Shape;447;p40"/>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448" name="Google Shape;448;p40"/>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449" name="Google Shape;449;p40"/>
          <p:cNvSpPr txBox="1"/>
          <p:nvPr/>
        </p:nvSpPr>
        <p:spPr>
          <a:xfrm>
            <a:off x="3352525" y="4871975"/>
            <a:ext cx="31008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b="1" lang="en-US" sz="1800">
                <a:solidFill>
                  <a:srgbClr val="404040"/>
                </a:solidFill>
                <a:latin typeface="Calibri"/>
                <a:ea typeface="Calibri"/>
                <a:cs typeface="Calibri"/>
                <a:sym typeface="Calibri"/>
              </a:rPr>
              <a:t>Julie Gorte</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Senior Vice President for Sustainable Investing, </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Impax Asset Management</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and Pax World Funds</a:t>
            </a:r>
            <a:endParaRPr sz="1800">
              <a:solidFill>
                <a:schemeClr val="dk1"/>
              </a:solidFill>
              <a:latin typeface="Quattrocento Sans"/>
              <a:ea typeface="Quattrocento Sans"/>
              <a:cs typeface="Quattrocento Sans"/>
              <a:sym typeface="Quattrocento Sans"/>
            </a:endParaRPr>
          </a:p>
        </p:txBody>
      </p:sp>
      <p:sp>
        <p:nvSpPr>
          <p:cNvPr id="450" name="Google Shape;450;p40"/>
          <p:cNvSpPr txBox="1"/>
          <p:nvPr/>
        </p:nvSpPr>
        <p:spPr>
          <a:xfrm>
            <a:off x="304513" y="4871975"/>
            <a:ext cx="2647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3F3F3F"/>
                </a:solidFill>
                <a:latin typeface="Calibri"/>
                <a:ea typeface="Calibri"/>
                <a:cs typeface="Calibri"/>
                <a:sym typeface="Calibri"/>
              </a:rPr>
              <a:t>Patience Marime-Ball</a:t>
            </a:r>
            <a:br>
              <a:rPr lang="en-US" sz="1800">
                <a:solidFill>
                  <a:srgbClr val="3F3F3F"/>
                </a:solidFill>
                <a:latin typeface="Calibri"/>
                <a:ea typeface="Calibri"/>
                <a:cs typeface="Calibri"/>
                <a:sym typeface="Calibri"/>
              </a:rPr>
            </a:br>
            <a:r>
              <a:rPr lang="en-US" sz="1800">
                <a:solidFill>
                  <a:srgbClr val="00B0F0"/>
                </a:solidFill>
                <a:latin typeface="Calibri"/>
                <a:ea typeface="Calibri"/>
                <a:cs typeface="Calibri"/>
                <a:sym typeface="Calibri"/>
              </a:rPr>
              <a:t>Founder and CEO,</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Women of the World Endowment</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1" name="Google Shape;451;p40"/>
          <p:cNvSpPr txBox="1"/>
          <p:nvPr/>
        </p:nvSpPr>
        <p:spPr>
          <a:xfrm>
            <a:off x="9205100" y="4877525"/>
            <a:ext cx="28284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Ruth Shaber M.D.</a:t>
            </a:r>
            <a:br>
              <a:rPr lang="en-US" sz="1800">
                <a:solidFill>
                  <a:srgbClr val="00B0F0"/>
                </a:solidFill>
                <a:latin typeface="Calibri"/>
                <a:ea typeface="Calibri"/>
                <a:cs typeface="Calibri"/>
                <a:sym typeface="Calibri"/>
              </a:rPr>
            </a:br>
            <a:r>
              <a:rPr lang="en-US" sz="1800">
                <a:solidFill>
                  <a:srgbClr val="00B0F0"/>
                </a:solidFill>
                <a:latin typeface="Calibri"/>
                <a:ea typeface="Calibri"/>
                <a:cs typeface="Calibri"/>
                <a:sym typeface="Calibri"/>
              </a:rPr>
              <a:t>Founder and President,</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Tara Health Foundation</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id="452" name="Google Shape;452;p40"/>
          <p:cNvPicPr preferRelativeResize="0"/>
          <p:nvPr/>
        </p:nvPicPr>
        <p:blipFill>
          <a:blip r:embed="rId4">
            <a:alphaModFix/>
          </a:blip>
          <a:stretch>
            <a:fillRect/>
          </a:stretch>
        </p:blipFill>
        <p:spPr>
          <a:xfrm>
            <a:off x="3352525" y="2232100"/>
            <a:ext cx="2539999" cy="2539999"/>
          </a:xfrm>
          <a:prstGeom prst="rect">
            <a:avLst/>
          </a:prstGeom>
          <a:noFill/>
          <a:ln cap="flat" cmpd="sng" w="9525">
            <a:solidFill>
              <a:schemeClr val="dk2"/>
            </a:solidFill>
            <a:prstDash val="solid"/>
            <a:round/>
            <a:headEnd len="sm" w="sm" type="none"/>
            <a:tailEnd len="sm" w="sm" type="none"/>
          </a:ln>
        </p:spPr>
      </p:pic>
      <p:pic>
        <p:nvPicPr>
          <p:cNvPr id="453" name="Google Shape;453;p40"/>
          <p:cNvPicPr preferRelativeResize="0"/>
          <p:nvPr/>
        </p:nvPicPr>
        <p:blipFill>
          <a:blip r:embed="rId5">
            <a:alphaModFix/>
          </a:blip>
          <a:stretch>
            <a:fillRect/>
          </a:stretch>
        </p:blipFill>
        <p:spPr>
          <a:xfrm>
            <a:off x="9292133" y="2238496"/>
            <a:ext cx="2540000" cy="2540000"/>
          </a:xfrm>
          <a:prstGeom prst="rect">
            <a:avLst/>
          </a:prstGeom>
          <a:noFill/>
          <a:ln cap="flat" cmpd="sng" w="9525">
            <a:solidFill>
              <a:schemeClr val="dk2"/>
            </a:solidFill>
            <a:prstDash val="solid"/>
            <a:round/>
            <a:headEnd len="sm" w="sm" type="none"/>
            <a:tailEnd len="sm" w="sm" type="none"/>
          </a:ln>
        </p:spPr>
      </p:pic>
      <p:pic>
        <p:nvPicPr>
          <p:cNvPr id="454" name="Google Shape;454;p40"/>
          <p:cNvPicPr preferRelativeResize="0"/>
          <p:nvPr/>
        </p:nvPicPr>
        <p:blipFill>
          <a:blip r:embed="rId6">
            <a:alphaModFix/>
          </a:blip>
          <a:stretch>
            <a:fillRect/>
          </a:stretch>
        </p:blipFill>
        <p:spPr>
          <a:xfrm>
            <a:off x="6309500" y="2237075"/>
            <a:ext cx="2539998" cy="2539998"/>
          </a:xfrm>
          <a:prstGeom prst="rect">
            <a:avLst/>
          </a:prstGeom>
          <a:noFill/>
          <a:ln cap="flat" cmpd="sng" w="9525">
            <a:solidFill>
              <a:schemeClr val="dk2"/>
            </a:solidFill>
            <a:prstDash val="solid"/>
            <a:round/>
            <a:headEnd len="sm" w="sm" type="none"/>
            <a:tailEnd len="sm" w="sm" type="none"/>
          </a:ln>
        </p:spPr>
      </p:pic>
      <p:pic>
        <p:nvPicPr>
          <p:cNvPr id="455" name="Google Shape;455;p40"/>
          <p:cNvPicPr preferRelativeResize="0"/>
          <p:nvPr/>
        </p:nvPicPr>
        <p:blipFill>
          <a:blip r:embed="rId7">
            <a:alphaModFix/>
          </a:blip>
          <a:stretch>
            <a:fillRect/>
          </a:stretch>
        </p:blipFill>
        <p:spPr>
          <a:xfrm>
            <a:off x="322500" y="2244047"/>
            <a:ext cx="2540000" cy="2540000"/>
          </a:xfrm>
          <a:prstGeom prst="rect">
            <a:avLst/>
          </a:prstGeom>
          <a:noFill/>
          <a:ln cap="flat" cmpd="sng" w="9525">
            <a:solidFill>
              <a:schemeClr val="dk2"/>
            </a:solidFill>
            <a:prstDash val="solid"/>
            <a:round/>
            <a:headEnd len="sm" w="sm" type="none"/>
            <a:tailEnd len="sm" w="sm" type="none"/>
          </a:ln>
        </p:spPr>
      </p:pic>
      <p:sp>
        <p:nvSpPr>
          <p:cNvPr id="456" name="Google Shape;456;p40"/>
          <p:cNvSpPr txBox="1"/>
          <p:nvPr/>
        </p:nvSpPr>
        <p:spPr>
          <a:xfrm>
            <a:off x="6255600" y="4877525"/>
            <a:ext cx="2647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3F3F3F"/>
                </a:solidFill>
                <a:latin typeface="Calibri"/>
                <a:ea typeface="Calibri"/>
                <a:cs typeface="Calibri"/>
                <a:sym typeface="Calibri"/>
              </a:rPr>
              <a:t>Andrew Behar</a:t>
            </a:r>
            <a:br>
              <a:rPr lang="en-US" sz="1800">
                <a:solidFill>
                  <a:srgbClr val="3F3F3F"/>
                </a:solidFill>
                <a:latin typeface="Calibri"/>
                <a:ea typeface="Calibri"/>
                <a:cs typeface="Calibri"/>
                <a:sym typeface="Calibri"/>
              </a:rPr>
            </a:br>
            <a:r>
              <a:rPr lang="en-US" sz="1800">
                <a:solidFill>
                  <a:srgbClr val="00B0F0"/>
                </a:solidFill>
                <a:latin typeface="Calibri"/>
                <a:ea typeface="Calibri"/>
                <a:cs typeface="Calibri"/>
                <a:sym typeface="Calibri"/>
              </a:rPr>
              <a:t>CEO, </a:t>
            </a:r>
            <a:r>
              <a:rPr i="1" lang="en-US" sz="1800">
                <a:solidFill>
                  <a:srgbClr val="00B0F0"/>
                </a:solidFill>
                <a:latin typeface="Calibri"/>
                <a:ea typeface="Calibri"/>
                <a:cs typeface="Calibri"/>
                <a:sym typeface="Calibri"/>
              </a:rPr>
              <a:t>As You Sow</a:t>
            </a:r>
            <a:endParaRPr i="1" sz="18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41"/>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41"/>
          <p:cNvSpPr/>
          <p:nvPr/>
        </p:nvSpPr>
        <p:spPr>
          <a:xfrm>
            <a:off x="1369800" y="938625"/>
            <a:ext cx="9452400" cy="115800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640"/>
              </a:spcBef>
              <a:spcAft>
                <a:spcPts val="0"/>
              </a:spcAft>
              <a:buClr>
                <a:schemeClr val="dk1"/>
              </a:buClr>
              <a:buSzPts val="3200"/>
              <a:buFont typeface="Arial"/>
              <a:buNone/>
            </a:pPr>
            <a:r>
              <a:rPr lang="en-US" sz="6300">
                <a:latin typeface="Montserrat Medium"/>
                <a:ea typeface="Montserrat Medium"/>
                <a:cs typeface="Montserrat Medium"/>
                <a:sym typeface="Montserrat Medium"/>
              </a:rPr>
              <a:t>Thank you for</a:t>
            </a:r>
            <a:endParaRPr sz="6300">
              <a:latin typeface="Montserrat Medium"/>
              <a:ea typeface="Montserrat Medium"/>
              <a:cs typeface="Montserrat Medium"/>
              <a:sym typeface="Montserrat Medium"/>
            </a:endParaRPr>
          </a:p>
          <a:p>
            <a:pPr indent="0" lvl="0" marL="0" marR="0" rtl="0" algn="ctr">
              <a:spcBef>
                <a:spcPts val="640"/>
              </a:spcBef>
              <a:spcAft>
                <a:spcPts val="0"/>
              </a:spcAft>
              <a:buClr>
                <a:schemeClr val="dk1"/>
              </a:buClr>
              <a:buSzPts val="3200"/>
              <a:buFont typeface="Arial"/>
              <a:buNone/>
            </a:pPr>
            <a:r>
              <a:rPr lang="en-US" sz="6300">
                <a:latin typeface="Montserrat Medium"/>
                <a:ea typeface="Montserrat Medium"/>
                <a:cs typeface="Montserrat Medium"/>
                <a:sym typeface="Montserrat Medium"/>
              </a:rPr>
              <a:t>joining us today!</a:t>
            </a:r>
            <a:endParaRPr sz="6300" u="sng">
              <a:latin typeface="Montserrat Medium"/>
              <a:ea typeface="Montserrat Medium"/>
              <a:cs typeface="Montserrat Medium"/>
              <a:sym typeface="Montserrat Medium"/>
            </a:endParaRPr>
          </a:p>
          <a:p>
            <a:pPr indent="0" lvl="0" marL="0" marR="0" rtl="0" algn="ctr">
              <a:spcBef>
                <a:spcPts val="640"/>
              </a:spcBef>
              <a:spcAft>
                <a:spcPts val="0"/>
              </a:spcAft>
              <a:buClr>
                <a:srgbClr val="888888"/>
              </a:buClr>
              <a:buSzPts val="3200"/>
              <a:buFont typeface="Arial"/>
              <a:buNone/>
            </a:pPr>
            <a:r>
              <a:t/>
            </a:r>
            <a:endParaRPr sz="3200">
              <a:solidFill>
                <a:srgbClr val="898989"/>
              </a:solidFill>
              <a:latin typeface="Montserrat Medium"/>
              <a:ea typeface="Montserrat Medium"/>
              <a:cs typeface="Montserrat Medium"/>
              <a:sym typeface="Montserrat Medium"/>
            </a:endParaRPr>
          </a:p>
        </p:txBody>
      </p:sp>
      <p:sp>
        <p:nvSpPr>
          <p:cNvPr id="463" name="Google Shape;463;p41"/>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464" name="Google Shape;464;p41"/>
          <p:cNvPicPr preferRelativeResize="0"/>
          <p:nvPr/>
        </p:nvPicPr>
        <p:blipFill>
          <a:blip r:embed="rId3">
            <a:alphaModFix/>
          </a:blip>
          <a:stretch>
            <a:fillRect/>
          </a:stretch>
        </p:blipFill>
        <p:spPr>
          <a:xfrm>
            <a:off x="1293300" y="3647250"/>
            <a:ext cx="3257402" cy="664312"/>
          </a:xfrm>
          <a:prstGeom prst="rect">
            <a:avLst/>
          </a:prstGeom>
          <a:noFill/>
          <a:ln>
            <a:noFill/>
          </a:ln>
        </p:spPr>
      </p:pic>
      <p:pic>
        <p:nvPicPr>
          <p:cNvPr id="465" name="Google Shape;465;p41"/>
          <p:cNvPicPr preferRelativeResize="0"/>
          <p:nvPr/>
        </p:nvPicPr>
        <p:blipFill>
          <a:blip r:embed="rId4">
            <a:alphaModFix/>
          </a:blip>
          <a:stretch>
            <a:fillRect/>
          </a:stretch>
        </p:blipFill>
        <p:spPr>
          <a:xfrm>
            <a:off x="7872895" y="3669603"/>
            <a:ext cx="2056304" cy="619591"/>
          </a:xfrm>
          <a:prstGeom prst="rect">
            <a:avLst/>
          </a:prstGeom>
          <a:noFill/>
          <a:ln cap="flat" cmpd="sng" w="19050">
            <a:solidFill>
              <a:srgbClr val="FFFFFF"/>
            </a:solidFill>
            <a:prstDash val="solid"/>
            <a:round/>
            <a:headEnd len="sm" w="sm" type="none"/>
            <a:tailEnd len="sm" w="sm" type="none"/>
          </a:ln>
        </p:spPr>
      </p:pic>
      <p:sp>
        <p:nvSpPr>
          <p:cNvPr id="466" name="Google Shape;466;p41"/>
          <p:cNvSpPr txBox="1"/>
          <p:nvPr/>
        </p:nvSpPr>
        <p:spPr>
          <a:xfrm>
            <a:off x="747450" y="4548250"/>
            <a:ext cx="4349100" cy="15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3000">
                <a:latin typeface="Calibri"/>
                <a:ea typeface="Calibri"/>
                <a:cs typeface="Calibri"/>
                <a:sym typeface="Calibri"/>
              </a:rPr>
              <a:t>As You Sow</a:t>
            </a:r>
            <a:endParaRPr b="1" i="1" sz="30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Stefanie Spear</a:t>
            </a:r>
            <a:endParaRPr sz="2400">
              <a:latin typeface="Calibri"/>
              <a:ea typeface="Calibri"/>
              <a:cs typeface="Calibri"/>
              <a:sym typeface="Calibri"/>
            </a:endParaRPr>
          </a:p>
          <a:p>
            <a:pPr indent="0" lvl="0" marL="0" rtl="0" algn="ctr">
              <a:spcBef>
                <a:spcPts val="0"/>
              </a:spcBef>
              <a:spcAft>
                <a:spcPts val="0"/>
              </a:spcAft>
              <a:buNone/>
            </a:pPr>
            <a:r>
              <a:rPr lang="en-US" sz="2400" u="sng">
                <a:solidFill>
                  <a:schemeClr val="hlink"/>
                </a:solidFill>
                <a:latin typeface="Calibri"/>
                <a:ea typeface="Calibri"/>
                <a:cs typeface="Calibri"/>
                <a:sym typeface="Calibri"/>
                <a:hlinkClick r:id="rId5"/>
              </a:rPr>
              <a:t>sspear@asyousow.org</a:t>
            </a:r>
            <a:endParaRPr sz="24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200">
                <a:solidFill>
                  <a:srgbClr val="00B0F0"/>
                </a:solidFill>
                <a:latin typeface="Montserrat SemiBold"/>
                <a:ea typeface="Montserrat SemiBold"/>
                <a:cs typeface="Montserrat SemiBold"/>
                <a:sym typeface="Montserrat SemiBold"/>
              </a:rPr>
              <a:t>GenderEquality</a:t>
            </a:r>
            <a:r>
              <a:rPr lang="en-US" sz="2200">
                <a:solidFill>
                  <a:schemeClr val="dk1"/>
                </a:solidFill>
                <a:latin typeface="Montserrat SemiBold"/>
                <a:ea typeface="Montserrat SemiBold"/>
                <a:cs typeface="Montserrat SemiBold"/>
                <a:sym typeface="Montserrat SemiBold"/>
              </a:rPr>
              <a:t>Funds.org</a:t>
            </a:r>
            <a:endParaRPr sz="2400">
              <a:latin typeface="Calibri"/>
              <a:ea typeface="Calibri"/>
              <a:cs typeface="Calibri"/>
              <a:sym typeface="Calibri"/>
            </a:endParaRPr>
          </a:p>
        </p:txBody>
      </p:sp>
      <p:sp>
        <p:nvSpPr>
          <p:cNvPr id="467" name="Google Shape;467;p41"/>
          <p:cNvSpPr txBox="1"/>
          <p:nvPr/>
        </p:nvSpPr>
        <p:spPr>
          <a:xfrm>
            <a:off x="5820650" y="4548238"/>
            <a:ext cx="6160800" cy="1592100"/>
          </a:xfrm>
          <a:prstGeom prst="rect">
            <a:avLst/>
          </a:prstGeom>
          <a:noFill/>
          <a:ln>
            <a:noFill/>
          </a:ln>
        </p:spPr>
        <p:txBody>
          <a:bodyPr anchorCtr="0" anchor="t" bIns="91425" lIns="342900" spcFirstLastPara="1" rIns="91425" wrap="square" tIns="91425">
            <a:noAutofit/>
          </a:bodyPr>
          <a:lstStyle/>
          <a:p>
            <a:pPr indent="0" lvl="0" marL="0" rtl="0" algn="ctr">
              <a:spcBef>
                <a:spcPts val="0"/>
              </a:spcBef>
              <a:spcAft>
                <a:spcPts val="0"/>
              </a:spcAft>
              <a:buNone/>
            </a:pPr>
            <a:r>
              <a:rPr b="1" lang="en-US" sz="3000">
                <a:latin typeface="Calibri"/>
                <a:ea typeface="Calibri"/>
                <a:cs typeface="Calibri"/>
                <a:sym typeface="Calibri"/>
              </a:rPr>
              <a:t>Women of the World Endowment</a:t>
            </a:r>
            <a:endParaRPr b="1" sz="3000">
              <a:latin typeface="Calibri"/>
              <a:ea typeface="Calibri"/>
              <a:cs typeface="Calibri"/>
              <a:sym typeface="Calibri"/>
            </a:endParaRPr>
          </a:p>
          <a:p>
            <a:pPr indent="0" lvl="0" marL="0" rtl="0" algn="ctr">
              <a:spcBef>
                <a:spcPts val="0"/>
              </a:spcBef>
              <a:spcAft>
                <a:spcPts val="0"/>
              </a:spcAft>
              <a:buNone/>
            </a:pPr>
            <a:r>
              <a:rPr lang="en-US" sz="2400">
                <a:solidFill>
                  <a:srgbClr val="222222"/>
                </a:solidFill>
                <a:highlight>
                  <a:srgbClr val="FFFFFF"/>
                </a:highlight>
                <a:latin typeface="Calibri"/>
                <a:ea typeface="Calibri"/>
                <a:cs typeface="Calibri"/>
                <a:sym typeface="Calibri"/>
              </a:rPr>
              <a:t>Patience Marime-Ball</a:t>
            </a:r>
            <a:endParaRPr sz="2400">
              <a:solidFill>
                <a:srgbClr val="222222"/>
              </a:solidFill>
              <a:highlight>
                <a:srgbClr val="FFFFFF"/>
              </a:highlight>
              <a:latin typeface="Calibri"/>
              <a:ea typeface="Calibri"/>
              <a:cs typeface="Calibri"/>
              <a:sym typeface="Calibri"/>
            </a:endParaRPr>
          </a:p>
          <a:p>
            <a:pPr indent="0" lvl="0" marL="0" rtl="0" algn="ctr">
              <a:spcBef>
                <a:spcPts val="0"/>
              </a:spcBef>
              <a:spcAft>
                <a:spcPts val="0"/>
              </a:spcAft>
              <a:buNone/>
            </a:pPr>
            <a:r>
              <a:rPr lang="en-US" sz="2400" u="sng">
                <a:solidFill>
                  <a:schemeClr val="hlink"/>
                </a:solidFill>
                <a:highlight>
                  <a:srgbClr val="FFFFFF"/>
                </a:highlight>
                <a:latin typeface="Calibri"/>
                <a:ea typeface="Calibri"/>
                <a:cs typeface="Calibri"/>
                <a:sym typeface="Calibri"/>
                <a:hlinkClick r:id="rId6"/>
              </a:rPr>
              <a:t>patience@wowendowment.org</a:t>
            </a:r>
            <a:endParaRPr sz="2400">
              <a:solidFill>
                <a:srgbClr val="1155CC"/>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1500">
              <a:solidFill>
                <a:srgbClr val="1155CC"/>
              </a:solidFill>
              <a:highlight>
                <a:srgbClr val="FFFFFF"/>
              </a:highlight>
              <a:latin typeface="Calibri"/>
              <a:ea typeface="Calibri"/>
              <a:cs typeface="Calibri"/>
              <a:sym typeface="Calibri"/>
            </a:endParaRPr>
          </a:p>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wowendowment.org</a:t>
            </a:r>
            <a:endParaRPr sz="2400">
              <a:solidFill>
                <a:srgbClr val="1155CC"/>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2400">
              <a:solidFill>
                <a:srgbClr val="1155CC"/>
              </a:solidFill>
              <a:highlight>
                <a:srgbClr val="FFFFFF"/>
              </a:highlight>
              <a:latin typeface="Calibri"/>
              <a:ea typeface="Calibri"/>
              <a:cs typeface="Calibri"/>
              <a:sym typeface="Calibri"/>
            </a:endParaRPr>
          </a:p>
        </p:txBody>
      </p:sp>
      <p:grpSp>
        <p:nvGrpSpPr>
          <p:cNvPr id="468" name="Google Shape;468;p41"/>
          <p:cNvGrpSpPr/>
          <p:nvPr/>
        </p:nvGrpSpPr>
        <p:grpSpPr>
          <a:xfrm>
            <a:off x="0" y="-100"/>
            <a:ext cx="12192000" cy="569700"/>
            <a:chOff x="0" y="-100"/>
            <a:chExt cx="12192000" cy="569700"/>
          </a:xfrm>
        </p:grpSpPr>
        <p:sp>
          <p:nvSpPr>
            <p:cNvPr id="469" name="Google Shape;469;p41"/>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470" name="Google Shape;470;p41"/>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471" name="Google Shape;471;p41"/>
            <p:cNvPicPr preferRelativeResize="0"/>
            <p:nvPr/>
          </p:nvPicPr>
          <p:blipFill>
            <a:blip r:embed="rId7">
              <a:alphaModFix/>
            </a:blip>
            <a:stretch>
              <a:fillRect/>
            </a:stretch>
          </p:blipFill>
          <p:spPr>
            <a:xfrm>
              <a:off x="8862275" y="63238"/>
              <a:ext cx="3257424" cy="44301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7"/>
          <p:cNvSpPr/>
          <p:nvPr/>
        </p:nvSpPr>
        <p:spPr>
          <a:xfrm>
            <a:off x="9575799" y="76200"/>
            <a:ext cx="25400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7"/>
          <p:cNvSpPr txBox="1"/>
          <p:nvPr/>
        </p:nvSpPr>
        <p:spPr>
          <a:xfrm>
            <a:off x="0" y="888750"/>
            <a:ext cx="121920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500">
                <a:latin typeface="Montserrat Medium"/>
                <a:ea typeface="Montserrat Medium"/>
                <a:cs typeface="Montserrat Medium"/>
                <a:sym typeface="Montserrat Medium"/>
              </a:rPr>
              <a:t>Meet the Panelists</a:t>
            </a:r>
            <a:endParaRPr sz="5500">
              <a:latin typeface="Montserrat Medium"/>
              <a:ea typeface="Montserrat Medium"/>
              <a:cs typeface="Montserrat Medium"/>
              <a:sym typeface="Montserrat Medium"/>
            </a:endParaRPr>
          </a:p>
        </p:txBody>
      </p:sp>
      <p:sp>
        <p:nvSpPr>
          <p:cNvPr id="129" name="Google Shape;129;p17"/>
          <p:cNvSpPr txBox="1"/>
          <p:nvPr/>
        </p:nvSpPr>
        <p:spPr>
          <a:xfrm>
            <a:off x="887104" y="4394579"/>
            <a:ext cx="2647667" cy="5049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7"/>
          <p:cNvSpPr txBox="1"/>
          <p:nvPr/>
        </p:nvSpPr>
        <p:spPr>
          <a:xfrm>
            <a:off x="1039504" y="4546979"/>
            <a:ext cx="2647667" cy="5049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7"/>
          <p:cNvSpPr txBox="1"/>
          <p:nvPr/>
        </p:nvSpPr>
        <p:spPr>
          <a:xfrm>
            <a:off x="887103" y="4358035"/>
            <a:ext cx="2647667" cy="5049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7"/>
          <p:cNvSpPr txBox="1"/>
          <p:nvPr/>
        </p:nvSpPr>
        <p:spPr>
          <a:xfrm>
            <a:off x="3285150" y="4877525"/>
            <a:ext cx="31008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b="1" lang="en-US" sz="1800">
                <a:solidFill>
                  <a:srgbClr val="404040"/>
                </a:solidFill>
                <a:latin typeface="Calibri"/>
                <a:ea typeface="Calibri"/>
                <a:cs typeface="Calibri"/>
                <a:sym typeface="Calibri"/>
              </a:rPr>
              <a:t>Julie Gorte</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Senior Vice President for Sustainable Investing, </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Impax Asset Management</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and Pax World Funds</a:t>
            </a:r>
            <a:endParaRPr sz="1800">
              <a:solidFill>
                <a:schemeClr val="dk1"/>
              </a:solidFill>
              <a:latin typeface="Quattrocento Sans"/>
              <a:ea typeface="Quattrocento Sans"/>
              <a:cs typeface="Quattrocento Sans"/>
              <a:sym typeface="Quattrocento Sans"/>
            </a:endParaRPr>
          </a:p>
        </p:txBody>
      </p:sp>
      <p:sp>
        <p:nvSpPr>
          <p:cNvPr id="133" name="Google Shape;133;p17"/>
          <p:cNvSpPr txBox="1"/>
          <p:nvPr/>
        </p:nvSpPr>
        <p:spPr>
          <a:xfrm>
            <a:off x="214688" y="4877525"/>
            <a:ext cx="2647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3F3F3F"/>
                </a:solidFill>
                <a:latin typeface="Calibri"/>
                <a:ea typeface="Calibri"/>
                <a:cs typeface="Calibri"/>
                <a:sym typeface="Calibri"/>
              </a:rPr>
              <a:t>Patience Marime-Ball</a:t>
            </a:r>
            <a:br>
              <a:rPr lang="en-US" sz="1800">
                <a:solidFill>
                  <a:srgbClr val="3F3F3F"/>
                </a:solidFill>
                <a:latin typeface="Calibri"/>
                <a:ea typeface="Calibri"/>
                <a:cs typeface="Calibri"/>
                <a:sym typeface="Calibri"/>
              </a:rPr>
            </a:br>
            <a:r>
              <a:rPr lang="en-US" sz="1800">
                <a:solidFill>
                  <a:srgbClr val="00B0F0"/>
                </a:solidFill>
                <a:latin typeface="Calibri"/>
                <a:ea typeface="Calibri"/>
                <a:cs typeface="Calibri"/>
                <a:sym typeface="Calibri"/>
              </a:rPr>
              <a:t>Founder and CEO,</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Women of the World Endowment</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4" name="Google Shape;134;p17"/>
          <p:cNvSpPr txBox="1"/>
          <p:nvPr/>
        </p:nvSpPr>
        <p:spPr>
          <a:xfrm>
            <a:off x="9205100" y="4877525"/>
            <a:ext cx="28284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Ruth Shaber M.D.</a:t>
            </a:r>
            <a:br>
              <a:rPr lang="en-US" sz="1800">
                <a:solidFill>
                  <a:srgbClr val="00B0F0"/>
                </a:solidFill>
                <a:latin typeface="Calibri"/>
                <a:ea typeface="Calibri"/>
                <a:cs typeface="Calibri"/>
                <a:sym typeface="Calibri"/>
              </a:rPr>
            </a:br>
            <a:r>
              <a:rPr lang="en-US" sz="1800">
                <a:solidFill>
                  <a:srgbClr val="00B0F0"/>
                </a:solidFill>
                <a:latin typeface="Calibri"/>
                <a:ea typeface="Calibri"/>
                <a:cs typeface="Calibri"/>
                <a:sym typeface="Calibri"/>
              </a:rPr>
              <a:t>F</a:t>
            </a:r>
            <a:r>
              <a:rPr lang="en-US" sz="1800">
                <a:solidFill>
                  <a:srgbClr val="00B0F0"/>
                </a:solidFill>
                <a:latin typeface="Calibri"/>
                <a:ea typeface="Calibri"/>
                <a:cs typeface="Calibri"/>
                <a:sym typeface="Calibri"/>
              </a:rPr>
              <a:t>ounder and President,</a:t>
            </a:r>
            <a:endParaRPr sz="1800">
              <a:solidFill>
                <a:srgbClr val="00B0F0"/>
              </a:solidFill>
              <a:latin typeface="Calibri"/>
              <a:ea typeface="Calibri"/>
              <a:cs typeface="Calibri"/>
              <a:sym typeface="Calibri"/>
            </a:endParaRPr>
          </a:p>
          <a:p>
            <a:pPr indent="0" lvl="0" marL="0" marR="0" rtl="0" algn="l">
              <a:spcBef>
                <a:spcPts val="0"/>
              </a:spcBef>
              <a:spcAft>
                <a:spcPts val="0"/>
              </a:spcAft>
              <a:buNone/>
            </a:pPr>
            <a:r>
              <a:rPr lang="en-US" sz="1800">
                <a:solidFill>
                  <a:srgbClr val="00B0F0"/>
                </a:solidFill>
                <a:latin typeface="Calibri"/>
                <a:ea typeface="Calibri"/>
                <a:cs typeface="Calibri"/>
                <a:sym typeface="Calibri"/>
              </a:rPr>
              <a:t>Tara Health Foundation</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5" name="Google Shape;135;p17"/>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136" name="Google Shape;136;p17"/>
          <p:cNvPicPr preferRelativeResize="0"/>
          <p:nvPr/>
        </p:nvPicPr>
        <p:blipFill>
          <a:blip r:embed="rId3">
            <a:alphaModFix/>
          </a:blip>
          <a:stretch>
            <a:fillRect/>
          </a:stretch>
        </p:blipFill>
        <p:spPr>
          <a:xfrm>
            <a:off x="3352525" y="2232100"/>
            <a:ext cx="2539999" cy="2539999"/>
          </a:xfrm>
          <a:prstGeom prst="rect">
            <a:avLst/>
          </a:prstGeom>
          <a:noFill/>
          <a:ln cap="flat" cmpd="sng" w="9525">
            <a:solidFill>
              <a:schemeClr val="dk2"/>
            </a:solidFill>
            <a:prstDash val="solid"/>
            <a:round/>
            <a:headEnd len="sm" w="sm" type="none"/>
            <a:tailEnd len="sm" w="sm" type="none"/>
          </a:ln>
        </p:spPr>
      </p:pic>
      <p:pic>
        <p:nvPicPr>
          <p:cNvPr id="137" name="Google Shape;137;p17"/>
          <p:cNvPicPr preferRelativeResize="0"/>
          <p:nvPr/>
        </p:nvPicPr>
        <p:blipFill>
          <a:blip r:embed="rId4">
            <a:alphaModFix/>
          </a:blip>
          <a:stretch>
            <a:fillRect/>
          </a:stretch>
        </p:blipFill>
        <p:spPr>
          <a:xfrm>
            <a:off x="9292133" y="2238496"/>
            <a:ext cx="2540000" cy="2540000"/>
          </a:xfrm>
          <a:prstGeom prst="rect">
            <a:avLst/>
          </a:prstGeom>
          <a:noFill/>
          <a:ln cap="flat" cmpd="sng" w="9525">
            <a:solidFill>
              <a:schemeClr val="dk2"/>
            </a:solidFill>
            <a:prstDash val="solid"/>
            <a:round/>
            <a:headEnd len="sm" w="sm" type="none"/>
            <a:tailEnd len="sm" w="sm" type="none"/>
          </a:ln>
        </p:spPr>
      </p:pic>
      <p:pic>
        <p:nvPicPr>
          <p:cNvPr id="138" name="Google Shape;138;p17"/>
          <p:cNvPicPr preferRelativeResize="0"/>
          <p:nvPr/>
        </p:nvPicPr>
        <p:blipFill>
          <a:blip r:embed="rId5">
            <a:alphaModFix/>
          </a:blip>
          <a:stretch>
            <a:fillRect/>
          </a:stretch>
        </p:blipFill>
        <p:spPr>
          <a:xfrm>
            <a:off x="6309500" y="2237075"/>
            <a:ext cx="2539998" cy="2539998"/>
          </a:xfrm>
          <a:prstGeom prst="rect">
            <a:avLst/>
          </a:prstGeom>
          <a:noFill/>
          <a:ln cap="flat" cmpd="sng" w="9525">
            <a:solidFill>
              <a:schemeClr val="dk2"/>
            </a:solidFill>
            <a:prstDash val="solid"/>
            <a:round/>
            <a:headEnd len="sm" w="sm" type="none"/>
            <a:tailEnd len="sm" w="sm" type="none"/>
          </a:ln>
        </p:spPr>
      </p:pic>
      <p:pic>
        <p:nvPicPr>
          <p:cNvPr id="139" name="Google Shape;139;p17"/>
          <p:cNvPicPr preferRelativeResize="0"/>
          <p:nvPr/>
        </p:nvPicPr>
        <p:blipFill>
          <a:blip r:embed="rId6">
            <a:alphaModFix/>
          </a:blip>
          <a:stretch>
            <a:fillRect/>
          </a:stretch>
        </p:blipFill>
        <p:spPr>
          <a:xfrm>
            <a:off x="322500" y="2244047"/>
            <a:ext cx="2540000" cy="2540000"/>
          </a:xfrm>
          <a:prstGeom prst="rect">
            <a:avLst/>
          </a:prstGeom>
          <a:noFill/>
          <a:ln cap="flat" cmpd="sng" w="9525">
            <a:solidFill>
              <a:schemeClr val="dk2"/>
            </a:solidFill>
            <a:prstDash val="solid"/>
            <a:round/>
            <a:headEnd len="sm" w="sm" type="none"/>
            <a:tailEnd len="sm" w="sm" type="none"/>
          </a:ln>
        </p:spPr>
      </p:pic>
      <p:sp>
        <p:nvSpPr>
          <p:cNvPr id="140" name="Google Shape;140;p17"/>
          <p:cNvSpPr txBox="1"/>
          <p:nvPr/>
        </p:nvSpPr>
        <p:spPr>
          <a:xfrm>
            <a:off x="6255600" y="4877525"/>
            <a:ext cx="2647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3F3F3F"/>
                </a:solidFill>
                <a:latin typeface="Calibri"/>
                <a:ea typeface="Calibri"/>
                <a:cs typeface="Calibri"/>
                <a:sym typeface="Calibri"/>
              </a:rPr>
              <a:t>Andrew Behar</a:t>
            </a:r>
            <a:br>
              <a:rPr lang="en-US" sz="1800">
                <a:solidFill>
                  <a:srgbClr val="3F3F3F"/>
                </a:solidFill>
                <a:latin typeface="Calibri"/>
                <a:ea typeface="Calibri"/>
                <a:cs typeface="Calibri"/>
                <a:sym typeface="Calibri"/>
              </a:rPr>
            </a:br>
            <a:r>
              <a:rPr lang="en-US" sz="1800">
                <a:solidFill>
                  <a:srgbClr val="00B0F0"/>
                </a:solidFill>
                <a:latin typeface="Calibri"/>
                <a:ea typeface="Calibri"/>
                <a:cs typeface="Calibri"/>
                <a:sym typeface="Calibri"/>
              </a:rPr>
              <a:t>CEO, </a:t>
            </a:r>
            <a:r>
              <a:rPr i="1" lang="en-US" sz="1800">
                <a:solidFill>
                  <a:srgbClr val="00B0F0"/>
                </a:solidFill>
                <a:latin typeface="Calibri"/>
                <a:ea typeface="Calibri"/>
                <a:cs typeface="Calibri"/>
                <a:sym typeface="Calibri"/>
              </a:rPr>
              <a:t>As You Sow</a:t>
            </a:r>
            <a:endParaRPr i="1" sz="18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41" name="Google Shape;141;p17"/>
          <p:cNvGrpSpPr/>
          <p:nvPr/>
        </p:nvGrpSpPr>
        <p:grpSpPr>
          <a:xfrm>
            <a:off x="0" y="-100"/>
            <a:ext cx="12192000" cy="569700"/>
            <a:chOff x="0" y="-100"/>
            <a:chExt cx="12192000" cy="569700"/>
          </a:xfrm>
        </p:grpSpPr>
        <p:sp>
          <p:nvSpPr>
            <p:cNvPr id="142" name="Google Shape;142;p17"/>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143" name="Google Shape;143;p17"/>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144" name="Google Shape;144;p17"/>
            <p:cNvPicPr preferRelativeResize="0"/>
            <p:nvPr/>
          </p:nvPicPr>
          <p:blipFill>
            <a:blip r:embed="rId7">
              <a:alphaModFix/>
            </a:blip>
            <a:stretch>
              <a:fillRect/>
            </a:stretch>
          </p:blipFill>
          <p:spPr>
            <a:xfrm>
              <a:off x="8862275" y="63238"/>
              <a:ext cx="3257424" cy="44301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8"/>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txBox="1"/>
          <p:nvPr/>
        </p:nvSpPr>
        <p:spPr>
          <a:xfrm>
            <a:off x="616625" y="964950"/>
            <a:ext cx="115752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500">
                <a:latin typeface="Montserrat Medium"/>
                <a:ea typeface="Montserrat Medium"/>
                <a:cs typeface="Montserrat Medium"/>
                <a:sym typeface="Montserrat Medium"/>
              </a:rPr>
              <a:t>Patience Marime-Ball</a:t>
            </a:r>
            <a:endParaRPr sz="5500">
              <a:latin typeface="Montserrat Medium"/>
              <a:ea typeface="Montserrat Medium"/>
              <a:cs typeface="Montserrat Medium"/>
              <a:sym typeface="Montserrat Medium"/>
            </a:endParaRPr>
          </a:p>
          <a:p>
            <a:pPr indent="0" lvl="0" marL="0" rtl="0" algn="l">
              <a:spcBef>
                <a:spcPts val="0"/>
              </a:spcBef>
              <a:spcAft>
                <a:spcPts val="0"/>
              </a:spcAft>
              <a:buClr>
                <a:schemeClr val="dk1"/>
              </a:buClr>
              <a:buFont typeface="Arial"/>
              <a:buNone/>
            </a:pPr>
            <a:r>
              <a:rPr lang="en-US" sz="2400">
                <a:solidFill>
                  <a:schemeClr val="dk1"/>
                </a:solidFill>
                <a:latin typeface="Montserrat"/>
                <a:ea typeface="Montserrat"/>
                <a:cs typeface="Montserrat"/>
                <a:sym typeface="Montserrat"/>
              </a:rPr>
              <a:t>Founder and CEO, Women of the World Endowment</a:t>
            </a:r>
            <a:endParaRPr sz="2400">
              <a:solidFill>
                <a:schemeClr val="dk1"/>
              </a:solidFill>
              <a:latin typeface="Montserrat Medium"/>
              <a:ea typeface="Montserrat Medium"/>
              <a:cs typeface="Montserrat Medium"/>
              <a:sym typeface="Montserrat Medium"/>
            </a:endParaRPr>
          </a:p>
        </p:txBody>
      </p:sp>
      <p:sp>
        <p:nvSpPr>
          <p:cNvPr id="151" name="Google Shape;151;p18"/>
          <p:cNvSpPr txBox="1"/>
          <p:nvPr/>
        </p:nvSpPr>
        <p:spPr>
          <a:xfrm>
            <a:off x="887104" y="43945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8"/>
          <p:cNvSpPr txBox="1"/>
          <p:nvPr/>
        </p:nvSpPr>
        <p:spPr>
          <a:xfrm>
            <a:off x="1039504" y="45469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8"/>
          <p:cNvSpPr txBox="1"/>
          <p:nvPr/>
        </p:nvSpPr>
        <p:spPr>
          <a:xfrm>
            <a:off x="887103" y="4358035"/>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8"/>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155" name="Google Shape;155;p18"/>
          <p:cNvPicPr preferRelativeResize="0"/>
          <p:nvPr/>
        </p:nvPicPr>
        <p:blipFill>
          <a:blip r:embed="rId3">
            <a:alphaModFix/>
          </a:blip>
          <a:stretch>
            <a:fillRect/>
          </a:stretch>
        </p:blipFill>
        <p:spPr>
          <a:xfrm>
            <a:off x="732850" y="2666922"/>
            <a:ext cx="2540000" cy="2540000"/>
          </a:xfrm>
          <a:prstGeom prst="rect">
            <a:avLst/>
          </a:prstGeom>
          <a:noFill/>
          <a:ln cap="flat" cmpd="sng" w="9525">
            <a:solidFill>
              <a:schemeClr val="dk2"/>
            </a:solidFill>
            <a:prstDash val="solid"/>
            <a:round/>
            <a:headEnd len="sm" w="sm" type="none"/>
            <a:tailEnd len="sm" w="sm" type="none"/>
          </a:ln>
        </p:spPr>
      </p:pic>
      <p:grpSp>
        <p:nvGrpSpPr>
          <p:cNvPr id="156" name="Google Shape;156;p18"/>
          <p:cNvGrpSpPr/>
          <p:nvPr/>
        </p:nvGrpSpPr>
        <p:grpSpPr>
          <a:xfrm>
            <a:off x="0" y="-100"/>
            <a:ext cx="12192000" cy="569700"/>
            <a:chOff x="0" y="-100"/>
            <a:chExt cx="12192000" cy="569700"/>
          </a:xfrm>
        </p:grpSpPr>
        <p:sp>
          <p:nvSpPr>
            <p:cNvPr id="157" name="Google Shape;157;p18"/>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158" name="Google Shape;158;p18"/>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159" name="Google Shape;159;p18"/>
            <p:cNvPicPr preferRelativeResize="0"/>
            <p:nvPr/>
          </p:nvPicPr>
          <p:blipFill>
            <a:blip r:embed="rId4">
              <a:alphaModFix/>
            </a:blip>
            <a:stretch>
              <a:fillRect/>
            </a:stretch>
          </p:blipFill>
          <p:spPr>
            <a:xfrm>
              <a:off x="8862275" y="63238"/>
              <a:ext cx="3257424" cy="443014"/>
            </a:xfrm>
            <a:prstGeom prst="rect">
              <a:avLst/>
            </a:prstGeom>
            <a:noFill/>
            <a:ln>
              <a:noFill/>
            </a:ln>
          </p:spPr>
        </p:pic>
      </p:grpSp>
      <p:sp>
        <p:nvSpPr>
          <p:cNvPr id="160" name="Google Shape;160;p18"/>
          <p:cNvSpPr txBox="1"/>
          <p:nvPr/>
        </p:nvSpPr>
        <p:spPr>
          <a:xfrm>
            <a:off x="3602025" y="2526150"/>
            <a:ext cx="8070300" cy="3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000">
                <a:solidFill>
                  <a:srgbClr val="0D1319"/>
                </a:solidFill>
                <a:highlight>
                  <a:srgbClr val="FFFFFF"/>
                </a:highlight>
                <a:latin typeface="Calibri"/>
                <a:ea typeface="Calibri"/>
                <a:cs typeface="Calibri"/>
                <a:sym typeface="Calibri"/>
              </a:rPr>
              <a:t>Patience has a 17-year track record in structured investments and 5 years in early-stage investments. Roles include Principal Investment Officer/Global Head of Banking on Women at the International Finance Corporation (“IFC”). In 2005, she co-founded and was COO of Emerging Sun LLC. In 2010, she developed &amp; led the IFC’s Banking on Women fixed income asset – 2018 portfolio of US$2BN+ and co-developed the first-ever Gender Bond issued on the Uridashi market. In 2013, she co-developed the $600 Women Entrepreneurs Opportunity Fund. She is Vice Chair of the International Center for Research on Women Board. She has an M.B.A. from the Kellogg School and a Juris Doctor from the Priztker Law School at Northwestern University.</a:t>
            </a:r>
            <a:endParaRPr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7" name="Google Shape;167;p19"/>
          <p:cNvGrpSpPr/>
          <p:nvPr/>
        </p:nvGrpSpPr>
        <p:grpSpPr>
          <a:xfrm>
            <a:off x="0" y="-100"/>
            <a:ext cx="12192000" cy="569700"/>
            <a:chOff x="0" y="-100"/>
            <a:chExt cx="12192000" cy="569700"/>
          </a:xfrm>
        </p:grpSpPr>
        <p:sp>
          <p:nvSpPr>
            <p:cNvPr id="168" name="Google Shape;168;p19"/>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169" name="Google Shape;169;p19"/>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170" name="Google Shape;170;p19"/>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171" name="Google Shape;171;p19"/>
          <p:cNvSpPr txBox="1"/>
          <p:nvPr>
            <p:ph type="title"/>
          </p:nvPr>
        </p:nvSpPr>
        <p:spPr>
          <a:xfrm>
            <a:off x="770386" y="1123575"/>
            <a:ext cx="11345400" cy="83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US" sz="2400"/>
              <a:t>WoWE seeks to rapidly expand and accelerate the financial and intellectual capital deployed towards gender empowerment.</a:t>
            </a:r>
            <a:endParaRPr/>
          </a:p>
        </p:txBody>
      </p:sp>
      <p:pic>
        <p:nvPicPr>
          <p:cNvPr id="172" name="Google Shape;172;p19"/>
          <p:cNvPicPr preferRelativeResize="0"/>
          <p:nvPr/>
        </p:nvPicPr>
        <p:blipFill rotWithShape="1">
          <a:blip r:embed="rId4">
            <a:alphaModFix/>
          </a:blip>
          <a:srcRect b="0" l="0" r="0" t="0"/>
          <a:stretch/>
        </p:blipFill>
        <p:spPr>
          <a:xfrm rot="-2189977">
            <a:off x="3639816" y="2756854"/>
            <a:ext cx="4940781" cy="3269201"/>
          </a:xfrm>
          <a:prstGeom prst="rect">
            <a:avLst/>
          </a:prstGeom>
          <a:noFill/>
          <a:ln>
            <a:noFill/>
          </a:ln>
        </p:spPr>
      </p:pic>
      <p:sp>
        <p:nvSpPr>
          <p:cNvPr id="173" name="Google Shape;173;p19"/>
          <p:cNvSpPr txBox="1"/>
          <p:nvPr/>
        </p:nvSpPr>
        <p:spPr>
          <a:xfrm>
            <a:off x="693375" y="3386405"/>
            <a:ext cx="3963000" cy="11772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400">
                <a:solidFill>
                  <a:schemeClr val="dk1"/>
                </a:solidFill>
                <a:latin typeface="Calibri"/>
                <a:ea typeface="Calibri"/>
                <a:cs typeface="Calibri"/>
                <a:sym typeface="Calibri"/>
              </a:rPr>
              <a:t>Through strategic partnerships, </a:t>
            </a:r>
            <a:r>
              <a:rPr b="1" lang="en-US" sz="1400">
                <a:solidFill>
                  <a:schemeClr val="dk1"/>
                </a:solidFill>
                <a:latin typeface="Calibri"/>
                <a:ea typeface="Calibri"/>
                <a:cs typeface="Calibri"/>
                <a:sym typeface="Calibri"/>
              </a:rPr>
              <a:t>e</a:t>
            </a:r>
            <a:r>
              <a:rPr b="1" i="0" lang="en-US" sz="1400" u="none" cap="none" strike="noStrike">
                <a:solidFill>
                  <a:schemeClr val="dk1"/>
                </a:solidFill>
                <a:latin typeface="Calibri"/>
                <a:ea typeface="Calibri"/>
                <a:cs typeface="Calibri"/>
                <a:sym typeface="Calibri"/>
              </a:rPr>
              <a:t>stablish Centers of Excellence</a:t>
            </a:r>
            <a:r>
              <a:rPr b="0" i="0" lang="en-US" sz="1400" u="none" cap="none" strike="noStrike">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at learning institutions </a:t>
            </a:r>
            <a:r>
              <a:rPr b="0" lang="en-US" sz="1400" u="none" cap="none" strike="noStrike">
                <a:solidFill>
                  <a:schemeClr val="dk1"/>
                </a:solidFill>
                <a:latin typeface="Calibri"/>
                <a:ea typeface="Calibri"/>
                <a:cs typeface="Calibri"/>
                <a:sym typeface="Calibri"/>
              </a:rPr>
              <a:t>to develop market-moving data, intelligence, and evidence</a:t>
            </a:r>
            <a:endParaRPr b="0" i="0" sz="1400" u="none" cap="none" strike="noStrike">
              <a:solidFill>
                <a:schemeClr val="dk1"/>
              </a:solidFill>
              <a:latin typeface="Calibri"/>
              <a:ea typeface="Calibri"/>
              <a:cs typeface="Calibri"/>
              <a:sym typeface="Calibri"/>
            </a:endParaRPr>
          </a:p>
        </p:txBody>
      </p:sp>
      <p:sp>
        <p:nvSpPr>
          <p:cNvPr id="174" name="Google Shape;174;p19"/>
          <p:cNvSpPr txBox="1"/>
          <p:nvPr/>
        </p:nvSpPr>
        <p:spPr>
          <a:xfrm>
            <a:off x="5816794" y="2154604"/>
            <a:ext cx="5069400" cy="7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Calibri"/>
                <a:ea typeface="Calibri"/>
                <a:cs typeface="Calibri"/>
                <a:sym typeface="Calibri"/>
              </a:rPr>
              <a:t>Build a $5B philanthropically-funded endowment</a:t>
            </a:r>
            <a:r>
              <a:rPr b="0" i="0" lang="en-US" sz="1400" u="none" cap="none" strike="noStrike">
                <a:solidFill>
                  <a:schemeClr val="dk1"/>
                </a:solidFill>
                <a:latin typeface="Calibri"/>
                <a:ea typeface="Calibri"/>
                <a:cs typeface="Calibri"/>
                <a:sym typeface="Calibri"/>
              </a:rPr>
              <a:t>, establishing an income-generating </a:t>
            </a:r>
            <a:r>
              <a:rPr i="0" lang="en-US" sz="1400" u="none" cap="none" strike="noStrike">
                <a:solidFill>
                  <a:schemeClr val="dk1"/>
                </a:solidFill>
                <a:latin typeface="Calibri"/>
                <a:ea typeface="Calibri"/>
                <a:cs typeface="Calibri"/>
                <a:sym typeface="Calibri"/>
              </a:rPr>
              <a:t>evergreen</a:t>
            </a:r>
            <a:r>
              <a:rPr b="0" i="0" lang="en-US" sz="1400" u="none" cap="none" strike="noStrike">
                <a:solidFill>
                  <a:schemeClr val="dk1"/>
                </a:solidFill>
                <a:latin typeface="Calibri"/>
                <a:ea typeface="Calibri"/>
                <a:cs typeface="Calibri"/>
                <a:sym typeface="Calibri"/>
              </a:rPr>
              <a:t> fund</a:t>
            </a:r>
            <a:endParaRPr b="0" i="0" sz="1400" u="none" cap="none" strike="noStrike">
              <a:solidFill>
                <a:schemeClr val="dk1"/>
              </a:solidFill>
              <a:latin typeface="Calibri"/>
              <a:ea typeface="Calibri"/>
              <a:cs typeface="Calibri"/>
              <a:sym typeface="Calibri"/>
            </a:endParaRPr>
          </a:p>
        </p:txBody>
      </p:sp>
      <p:sp>
        <p:nvSpPr>
          <p:cNvPr id="175" name="Google Shape;175;p19"/>
          <p:cNvSpPr txBox="1"/>
          <p:nvPr/>
        </p:nvSpPr>
        <p:spPr>
          <a:xfrm>
            <a:off x="7466104" y="3389304"/>
            <a:ext cx="3818100" cy="61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US" sz="1400" u="none" cap="none" strike="noStrike">
                <a:solidFill>
                  <a:schemeClr val="dk1"/>
                </a:solidFill>
                <a:latin typeface="Calibri"/>
                <a:ea typeface="Calibri"/>
                <a:cs typeface="Calibri"/>
                <a:sym typeface="Calibri"/>
              </a:rPr>
              <a:t>Invest endowment funds </a:t>
            </a:r>
            <a:r>
              <a:rPr b="0" i="0" lang="en-US" sz="1400" u="none" cap="none" strike="noStrike">
                <a:solidFill>
                  <a:schemeClr val="dk1"/>
                </a:solidFill>
                <a:latin typeface="Calibri"/>
                <a:ea typeface="Calibri"/>
                <a:cs typeface="Calibri"/>
                <a:sym typeface="Calibri"/>
              </a:rPr>
              <a:t>into for-profit gender lens assets across the capital spectrum</a:t>
            </a:r>
            <a:endParaRPr b="0" i="0" sz="1400" u="none" cap="none" strike="noStrike">
              <a:solidFill>
                <a:schemeClr val="dk1"/>
              </a:solidFill>
              <a:latin typeface="Calibri"/>
              <a:ea typeface="Calibri"/>
              <a:cs typeface="Calibri"/>
              <a:sym typeface="Calibri"/>
            </a:endParaRPr>
          </a:p>
        </p:txBody>
      </p:sp>
      <p:cxnSp>
        <p:nvCxnSpPr>
          <p:cNvPr id="176" name="Google Shape;176;p19"/>
          <p:cNvCxnSpPr/>
          <p:nvPr/>
        </p:nvCxnSpPr>
        <p:spPr>
          <a:xfrm>
            <a:off x="5541213" y="3823995"/>
            <a:ext cx="1342200" cy="0"/>
          </a:xfrm>
          <a:prstGeom prst="straightConnector1">
            <a:avLst/>
          </a:prstGeom>
          <a:noFill/>
          <a:ln cap="flat" cmpd="sng" w="19050">
            <a:solidFill>
              <a:srgbClr val="FFFFFF"/>
            </a:solidFill>
            <a:prstDash val="solid"/>
            <a:round/>
            <a:headEnd len="sm" w="sm" type="none"/>
            <a:tailEnd len="sm" w="sm" type="none"/>
          </a:ln>
        </p:spPr>
      </p:cxnSp>
      <p:grpSp>
        <p:nvGrpSpPr>
          <p:cNvPr id="177" name="Google Shape;177;p19"/>
          <p:cNvGrpSpPr/>
          <p:nvPr/>
        </p:nvGrpSpPr>
        <p:grpSpPr>
          <a:xfrm>
            <a:off x="8200185" y="4181301"/>
            <a:ext cx="1833883" cy="910807"/>
            <a:chOff x="6339378" y="3135861"/>
            <a:chExt cx="1329575" cy="844200"/>
          </a:xfrm>
        </p:grpSpPr>
        <p:sp>
          <p:nvSpPr>
            <p:cNvPr id="178" name="Google Shape;178;p19"/>
            <p:cNvSpPr/>
            <p:nvPr/>
          </p:nvSpPr>
          <p:spPr>
            <a:xfrm rot="5400000">
              <a:off x="6581628" y="2893611"/>
              <a:ext cx="844200" cy="1328700"/>
            </a:xfrm>
            <a:prstGeom prst="leftRightArrowCallout">
              <a:avLst>
                <a:gd fmla="val 25000" name="adj1"/>
                <a:gd fmla="val 25000" name="adj2"/>
                <a:gd fmla="val 23745" name="adj3"/>
                <a:gd fmla="val 41873" name="adj4"/>
              </a:avLst>
            </a:prstGeom>
            <a:noFill/>
            <a:ln cap="flat" cmpd="sng" w="12700">
              <a:solidFill>
                <a:srgbClr val="16405A"/>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19"/>
            <p:cNvSpPr txBox="1"/>
            <p:nvPr/>
          </p:nvSpPr>
          <p:spPr>
            <a:xfrm>
              <a:off x="6369953" y="3264235"/>
              <a:ext cx="1299000" cy="60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1" lang="en-US" sz="1100" u="none" cap="none" strike="noStrike">
                  <a:solidFill>
                    <a:srgbClr val="000000"/>
                  </a:solidFill>
                  <a:latin typeface="Calibri"/>
                  <a:ea typeface="Calibri"/>
                  <a:cs typeface="Calibri"/>
                  <a:sym typeface="Calibri"/>
                </a:rPr>
                <a:t>The right capital at the right time</a:t>
              </a:r>
              <a:endParaRPr b="0" i="0" sz="1100" u="none" cap="none" strike="noStrike">
                <a:solidFill>
                  <a:srgbClr val="000000"/>
                </a:solidFill>
                <a:latin typeface="Arial"/>
                <a:ea typeface="Arial"/>
                <a:cs typeface="Arial"/>
                <a:sym typeface="Arial"/>
              </a:endParaRPr>
            </a:p>
          </p:txBody>
        </p:sp>
      </p:grpSp>
      <p:sp>
        <p:nvSpPr>
          <p:cNvPr id="180" name="Google Shape;180;p19"/>
          <p:cNvSpPr txBox="1"/>
          <p:nvPr/>
        </p:nvSpPr>
        <p:spPr>
          <a:xfrm>
            <a:off x="7163286" y="5399342"/>
            <a:ext cx="3818100" cy="9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US" sz="1400" u="none" cap="none" strike="noStrike">
                <a:solidFill>
                  <a:schemeClr val="dk1"/>
                </a:solidFill>
                <a:latin typeface="Calibri"/>
                <a:ea typeface="Calibri"/>
                <a:cs typeface="Calibri"/>
                <a:sym typeface="Calibri"/>
              </a:rPr>
              <a:t>Deploy </a:t>
            </a:r>
            <a:r>
              <a:rPr b="0" i="0" lang="en-US" sz="1400" u="none" cap="none" strike="noStrike">
                <a:solidFill>
                  <a:schemeClr val="dk1"/>
                </a:solidFill>
                <a:latin typeface="Calibri"/>
                <a:ea typeface="Calibri"/>
                <a:cs typeface="Calibri"/>
                <a:sym typeface="Calibri"/>
              </a:rPr>
              <a:t>investment income as </a:t>
            </a:r>
            <a:r>
              <a:rPr b="1" i="0" lang="en-US" sz="1400" u="none" cap="none" strike="noStrike">
                <a:solidFill>
                  <a:schemeClr val="dk1"/>
                </a:solidFill>
                <a:latin typeface="Calibri"/>
                <a:ea typeface="Calibri"/>
                <a:cs typeface="Calibri"/>
                <a:sym typeface="Calibri"/>
              </a:rPr>
              <a:t>grant funding</a:t>
            </a:r>
            <a:r>
              <a:rPr b="0" i="0" lang="en-US" sz="1400" u="none" cap="none" strike="noStrike">
                <a:solidFill>
                  <a:schemeClr val="dk1"/>
                </a:solidFill>
                <a:latin typeface="Calibri"/>
                <a:ea typeface="Calibri"/>
                <a:cs typeface="Calibri"/>
                <a:sym typeface="Calibri"/>
              </a:rPr>
              <a:t> to nonprofit women’s organizations </a:t>
            </a:r>
            <a:r>
              <a:rPr b="1" i="0" lang="en-US" sz="1400" u="none" cap="none" strike="noStrike">
                <a:solidFill>
                  <a:schemeClr val="dk1"/>
                </a:solidFill>
                <a:latin typeface="Calibri"/>
                <a:ea typeface="Calibri"/>
                <a:cs typeface="Calibri"/>
                <a:sym typeface="Calibri"/>
              </a:rPr>
              <a:t>with proven impact</a:t>
            </a:r>
            <a:r>
              <a:rPr b="0" i="0" lang="en-US" sz="1400" u="none" cap="none" strike="noStrike">
                <a:solidFill>
                  <a:schemeClr val="dk1"/>
                </a:solidFill>
                <a:latin typeface="Calibri"/>
                <a:ea typeface="Calibri"/>
                <a:cs typeface="Calibri"/>
                <a:sym typeface="Calibri"/>
              </a:rPr>
              <a:t> in each empowerment vertical</a:t>
            </a:r>
            <a:endParaRPr b="0" i="0" sz="1400" u="none" cap="none" strike="noStrike">
              <a:solidFill>
                <a:schemeClr val="dk1"/>
              </a:solidFill>
              <a:latin typeface="Calibri"/>
              <a:ea typeface="Calibri"/>
              <a:cs typeface="Calibri"/>
              <a:sym typeface="Calibri"/>
            </a:endParaRPr>
          </a:p>
        </p:txBody>
      </p:sp>
      <p:cxnSp>
        <p:nvCxnSpPr>
          <p:cNvPr id="181" name="Google Shape;181;p19"/>
          <p:cNvCxnSpPr/>
          <p:nvPr/>
        </p:nvCxnSpPr>
        <p:spPr>
          <a:xfrm>
            <a:off x="5366825" y="3955991"/>
            <a:ext cx="1342200" cy="0"/>
          </a:xfrm>
          <a:prstGeom prst="straightConnector1">
            <a:avLst/>
          </a:prstGeom>
          <a:noFill/>
          <a:ln cap="flat" cmpd="sng" w="19050">
            <a:solidFill>
              <a:srgbClr val="FFFFFF"/>
            </a:solidFill>
            <a:prstDash val="solid"/>
            <a:round/>
            <a:headEnd len="sm" w="sm" type="none"/>
            <a:tailEnd len="sm" w="sm" type="none"/>
          </a:ln>
        </p:spPr>
      </p:cxnSp>
      <p:sp>
        <p:nvSpPr>
          <p:cNvPr id="182" name="Google Shape;182;p19"/>
          <p:cNvSpPr/>
          <p:nvPr/>
        </p:nvSpPr>
        <p:spPr>
          <a:xfrm>
            <a:off x="5006801" y="3265718"/>
            <a:ext cx="2213100" cy="22008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9"/>
          <p:cNvSpPr/>
          <p:nvPr/>
        </p:nvSpPr>
        <p:spPr>
          <a:xfrm rot="-6098649">
            <a:off x="6623357" y="3093516"/>
            <a:ext cx="423618" cy="426090"/>
          </a:xfrm>
          <a:prstGeom prst="rtTriangle">
            <a:avLst/>
          </a:prstGeom>
          <a:solidFill>
            <a:srgbClr val="1B3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9"/>
          <p:cNvSpPr/>
          <p:nvPr/>
        </p:nvSpPr>
        <p:spPr>
          <a:xfrm rot="-1810596">
            <a:off x="7141007" y="4541997"/>
            <a:ext cx="449403" cy="446725"/>
          </a:xfrm>
          <a:prstGeom prst="rtTriangle">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9"/>
          <p:cNvSpPr/>
          <p:nvPr/>
        </p:nvSpPr>
        <p:spPr>
          <a:xfrm rot="2615615">
            <a:off x="5946789" y="5458304"/>
            <a:ext cx="449431" cy="446876"/>
          </a:xfrm>
          <a:prstGeom prst="rtTriangle">
            <a:avLst/>
          </a:prstGeom>
          <a:solidFill>
            <a:srgbClr val="009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9"/>
          <p:cNvSpPr/>
          <p:nvPr/>
        </p:nvSpPr>
        <p:spPr>
          <a:xfrm rot="-10302786">
            <a:off x="5123673" y="3105099"/>
            <a:ext cx="449594" cy="446836"/>
          </a:xfrm>
          <a:prstGeom prst="rtTriangle">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9"/>
          <p:cNvSpPr/>
          <p:nvPr/>
        </p:nvSpPr>
        <p:spPr>
          <a:xfrm rot="6963948">
            <a:off x="4664348" y="4567464"/>
            <a:ext cx="446515" cy="449737"/>
          </a:xfrm>
          <a:prstGeom prst="rtTriangle">
            <a:avLst/>
          </a:prstGeom>
          <a:solidFill>
            <a:srgbClr val="76F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9"/>
          <p:cNvSpPr/>
          <p:nvPr/>
        </p:nvSpPr>
        <p:spPr>
          <a:xfrm>
            <a:off x="4719190" y="4792578"/>
            <a:ext cx="167400" cy="70500"/>
          </a:xfrm>
          <a:prstGeom prst="rect">
            <a:avLst/>
          </a:prstGeom>
          <a:solidFill>
            <a:srgbClr val="76F2FF"/>
          </a:solidFill>
          <a:ln cap="flat" cmpd="sng" w="25400">
            <a:solidFill>
              <a:srgbClr val="76F2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9"/>
          <p:cNvSpPr txBox="1"/>
          <p:nvPr/>
        </p:nvSpPr>
        <p:spPr>
          <a:xfrm>
            <a:off x="1235053" y="5399342"/>
            <a:ext cx="3818100" cy="1170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200"/>
              <a:buFont typeface="Arial"/>
              <a:buNone/>
            </a:pPr>
            <a:r>
              <a:rPr b="1" i="0" lang="en-US" sz="1400" u="none" cap="none" strike="noStrike">
                <a:solidFill>
                  <a:schemeClr val="dk1"/>
                </a:solidFill>
                <a:latin typeface="Calibri"/>
                <a:ea typeface="Calibri"/>
                <a:cs typeface="Calibri"/>
                <a:sym typeface="Calibri"/>
              </a:rPr>
              <a:t>Mainstream</a:t>
            </a:r>
            <a:r>
              <a:rPr b="0" i="0" lang="en-US" sz="1400" u="none" cap="none" strike="noStrike">
                <a:solidFill>
                  <a:schemeClr val="dk1"/>
                </a:solidFill>
                <a:latin typeface="Calibri"/>
                <a:ea typeface="Calibri"/>
                <a:cs typeface="Calibri"/>
                <a:sym typeface="Calibri"/>
              </a:rPr>
              <a:t> gender empowerment values and know-how </a:t>
            </a:r>
            <a:r>
              <a:rPr b="1" i="0" lang="en-US" sz="1400" u="none" cap="none" strike="noStrike">
                <a:solidFill>
                  <a:schemeClr val="dk1"/>
                </a:solidFill>
                <a:latin typeface="Calibri"/>
                <a:ea typeface="Calibri"/>
                <a:cs typeface="Calibri"/>
                <a:sym typeface="Calibri"/>
              </a:rPr>
              <a:t>among institutional capital </a:t>
            </a:r>
            <a:r>
              <a:rPr b="1" lang="en-US" sz="1400">
                <a:solidFill>
                  <a:schemeClr val="dk1"/>
                </a:solidFill>
                <a:latin typeface="Calibri"/>
                <a:ea typeface="Calibri"/>
                <a:cs typeface="Calibri"/>
                <a:sym typeface="Calibri"/>
              </a:rPr>
              <a:t>holders</a:t>
            </a:r>
            <a:endParaRPr/>
          </a:p>
        </p:txBody>
      </p:sp>
      <p:sp>
        <p:nvSpPr>
          <p:cNvPr id="190" name="Google Shape;190;p19"/>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0"/>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7" name="Google Shape;197;p20"/>
          <p:cNvGrpSpPr/>
          <p:nvPr/>
        </p:nvGrpSpPr>
        <p:grpSpPr>
          <a:xfrm>
            <a:off x="0" y="-100"/>
            <a:ext cx="12192000" cy="569700"/>
            <a:chOff x="0" y="-100"/>
            <a:chExt cx="12192000" cy="569700"/>
          </a:xfrm>
        </p:grpSpPr>
        <p:sp>
          <p:nvSpPr>
            <p:cNvPr id="198" name="Google Shape;198;p20"/>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199" name="Google Shape;199;p20"/>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00" name="Google Shape;200;p20"/>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01" name="Google Shape;201;p20"/>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02" name="Google Shape;202;p20"/>
          <p:cNvPicPr preferRelativeResize="0"/>
          <p:nvPr/>
        </p:nvPicPr>
        <p:blipFill>
          <a:blip r:embed="rId4">
            <a:alphaModFix/>
          </a:blip>
          <a:stretch>
            <a:fillRect/>
          </a:stretch>
        </p:blipFill>
        <p:spPr>
          <a:xfrm>
            <a:off x="762000" y="800100"/>
            <a:ext cx="10671491" cy="57222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1"/>
          <p:cNvSpPr txBox="1"/>
          <p:nvPr/>
        </p:nvSpPr>
        <p:spPr>
          <a:xfrm>
            <a:off x="9535886" y="6676571"/>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21"/>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9" name="Google Shape;209;p21"/>
          <p:cNvGrpSpPr/>
          <p:nvPr/>
        </p:nvGrpSpPr>
        <p:grpSpPr>
          <a:xfrm>
            <a:off x="0" y="-100"/>
            <a:ext cx="12192000" cy="569700"/>
            <a:chOff x="0" y="-100"/>
            <a:chExt cx="12192000" cy="569700"/>
          </a:xfrm>
        </p:grpSpPr>
        <p:sp>
          <p:nvSpPr>
            <p:cNvPr id="210" name="Google Shape;210;p21"/>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11" name="Google Shape;211;p21"/>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12" name="Google Shape;212;p21"/>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13" name="Google Shape;213;p21"/>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14" name="Google Shape;214;p21"/>
          <p:cNvPicPr preferRelativeResize="0"/>
          <p:nvPr/>
        </p:nvPicPr>
        <p:blipFill>
          <a:blip r:embed="rId4">
            <a:alphaModFix/>
          </a:blip>
          <a:stretch>
            <a:fillRect/>
          </a:stretch>
        </p:blipFill>
        <p:spPr>
          <a:xfrm>
            <a:off x="609600" y="800100"/>
            <a:ext cx="11124184" cy="5695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2"/>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0" name="Google Shape;220;p22"/>
          <p:cNvGrpSpPr/>
          <p:nvPr/>
        </p:nvGrpSpPr>
        <p:grpSpPr>
          <a:xfrm>
            <a:off x="0" y="-100"/>
            <a:ext cx="12192000" cy="569700"/>
            <a:chOff x="0" y="-100"/>
            <a:chExt cx="12192000" cy="569700"/>
          </a:xfrm>
        </p:grpSpPr>
        <p:sp>
          <p:nvSpPr>
            <p:cNvPr id="221" name="Google Shape;221;p22"/>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22" name="Google Shape;222;p22"/>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23" name="Google Shape;223;p22"/>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24" name="Google Shape;224;p22"/>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pic>
        <p:nvPicPr>
          <p:cNvPr id="225" name="Google Shape;225;p22"/>
          <p:cNvPicPr preferRelativeResize="0"/>
          <p:nvPr/>
        </p:nvPicPr>
        <p:blipFill>
          <a:blip r:embed="rId4">
            <a:alphaModFix/>
          </a:blip>
          <a:stretch>
            <a:fillRect/>
          </a:stretch>
        </p:blipFill>
        <p:spPr>
          <a:xfrm>
            <a:off x="304800" y="800100"/>
            <a:ext cx="11565888" cy="57222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3"/>
          <p:cNvSpPr/>
          <p:nvPr/>
        </p:nvSpPr>
        <p:spPr>
          <a:xfrm>
            <a:off x="9575799" y="76200"/>
            <a:ext cx="2540100"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3"/>
          <p:cNvSpPr txBox="1"/>
          <p:nvPr/>
        </p:nvSpPr>
        <p:spPr>
          <a:xfrm>
            <a:off x="616625" y="964950"/>
            <a:ext cx="115752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en-US" sz="5500">
                <a:latin typeface="Montserrat Medium"/>
                <a:ea typeface="Montserrat Medium"/>
                <a:cs typeface="Montserrat Medium"/>
                <a:sym typeface="Montserrat Medium"/>
              </a:rPr>
              <a:t>Julie Gorte</a:t>
            </a:r>
            <a:endParaRPr sz="5500">
              <a:latin typeface="Montserrat Medium"/>
              <a:ea typeface="Montserrat Medium"/>
              <a:cs typeface="Montserrat Medium"/>
              <a:sym typeface="Montserrat Medium"/>
            </a:endParaRPr>
          </a:p>
          <a:p>
            <a:pPr indent="0" lvl="0" marL="0" rtl="0" algn="l">
              <a:spcBef>
                <a:spcPts val="0"/>
              </a:spcBef>
              <a:spcAft>
                <a:spcPts val="0"/>
              </a:spcAft>
              <a:buNone/>
            </a:pPr>
            <a:r>
              <a:rPr lang="en-US" sz="2400">
                <a:solidFill>
                  <a:schemeClr val="dk1"/>
                </a:solidFill>
                <a:latin typeface="Montserrat"/>
                <a:ea typeface="Montserrat"/>
                <a:cs typeface="Montserrat"/>
                <a:sym typeface="Montserrat"/>
              </a:rPr>
              <a:t>Senior Vice President for Sustainable Investing, Impax Asset Management and Pax World Funds</a:t>
            </a:r>
            <a:endParaRPr sz="2400">
              <a:solidFill>
                <a:schemeClr val="dk1"/>
              </a:solidFill>
              <a:latin typeface="Montserrat"/>
              <a:ea typeface="Montserrat"/>
              <a:cs typeface="Montserrat"/>
              <a:sym typeface="Montserrat"/>
            </a:endParaRPr>
          </a:p>
        </p:txBody>
      </p:sp>
      <p:sp>
        <p:nvSpPr>
          <p:cNvPr id="232" name="Google Shape;232;p23"/>
          <p:cNvSpPr txBox="1"/>
          <p:nvPr/>
        </p:nvSpPr>
        <p:spPr>
          <a:xfrm>
            <a:off x="887104" y="43945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23"/>
          <p:cNvSpPr txBox="1"/>
          <p:nvPr/>
        </p:nvSpPr>
        <p:spPr>
          <a:xfrm>
            <a:off x="1039504" y="4546979"/>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23"/>
          <p:cNvSpPr txBox="1"/>
          <p:nvPr/>
        </p:nvSpPr>
        <p:spPr>
          <a:xfrm>
            <a:off x="887103" y="4358035"/>
            <a:ext cx="2647800" cy="50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23"/>
          <p:cNvSpPr/>
          <p:nvPr/>
        </p:nvSpPr>
        <p:spPr>
          <a:xfrm>
            <a:off x="0" y="6658075"/>
            <a:ext cx="12192000" cy="174600"/>
          </a:xfrm>
          <a:prstGeom prst="rect">
            <a:avLst/>
          </a:prstGeom>
          <a:solidFill>
            <a:srgbClr val="00B0F0"/>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595959"/>
              </a:solidFill>
              <a:latin typeface="Calibri"/>
              <a:ea typeface="Calibri"/>
              <a:cs typeface="Calibri"/>
              <a:sym typeface="Calibri"/>
            </a:endParaRPr>
          </a:p>
        </p:txBody>
      </p:sp>
      <p:grpSp>
        <p:nvGrpSpPr>
          <p:cNvPr id="236" name="Google Shape;236;p23"/>
          <p:cNvGrpSpPr/>
          <p:nvPr/>
        </p:nvGrpSpPr>
        <p:grpSpPr>
          <a:xfrm>
            <a:off x="0" y="-100"/>
            <a:ext cx="12192000" cy="569700"/>
            <a:chOff x="0" y="-100"/>
            <a:chExt cx="12192000" cy="569700"/>
          </a:xfrm>
        </p:grpSpPr>
        <p:sp>
          <p:nvSpPr>
            <p:cNvPr id="237" name="Google Shape;237;p23"/>
            <p:cNvSpPr/>
            <p:nvPr/>
          </p:nvSpPr>
          <p:spPr>
            <a:xfrm>
              <a:off x="0" y="-100"/>
              <a:ext cx="12192000" cy="569700"/>
            </a:xfrm>
            <a:prstGeom prst="rect">
              <a:avLst/>
            </a:prstGeom>
            <a:solidFill>
              <a:srgbClr val="D9D9D9"/>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spcBef>
                  <a:spcPts val="3000"/>
                </a:spcBef>
                <a:spcAft>
                  <a:spcPts val="3000"/>
                </a:spcAft>
                <a:buSzPts val="1100"/>
                <a:buNone/>
              </a:pPr>
              <a:r>
                <a:t/>
              </a:r>
              <a:endParaRPr sz="1200">
                <a:latin typeface="Montserrat"/>
                <a:ea typeface="Montserrat"/>
                <a:cs typeface="Montserrat"/>
                <a:sym typeface="Montserrat"/>
              </a:endParaRPr>
            </a:p>
          </p:txBody>
        </p:sp>
        <p:sp>
          <p:nvSpPr>
            <p:cNvPr id="238" name="Google Shape;238;p23"/>
            <p:cNvSpPr txBox="1"/>
            <p:nvPr/>
          </p:nvSpPr>
          <p:spPr>
            <a:xfrm>
              <a:off x="8550" y="-100"/>
              <a:ext cx="121749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Gender-Lens Investing: Make Investing Your Values Easy</a:t>
              </a:r>
              <a:endParaRPr b="1" sz="2000">
                <a:latin typeface="Calibri"/>
                <a:ea typeface="Calibri"/>
                <a:cs typeface="Calibri"/>
                <a:sym typeface="Calibri"/>
              </a:endParaRPr>
            </a:p>
          </p:txBody>
        </p:sp>
        <p:pic>
          <p:nvPicPr>
            <p:cNvPr id="239" name="Google Shape;239;p23"/>
            <p:cNvPicPr preferRelativeResize="0"/>
            <p:nvPr/>
          </p:nvPicPr>
          <p:blipFill>
            <a:blip r:embed="rId3">
              <a:alphaModFix/>
            </a:blip>
            <a:stretch>
              <a:fillRect/>
            </a:stretch>
          </p:blipFill>
          <p:spPr>
            <a:xfrm>
              <a:off x="8862275" y="63238"/>
              <a:ext cx="3257424" cy="443014"/>
            </a:xfrm>
            <a:prstGeom prst="rect">
              <a:avLst/>
            </a:prstGeom>
            <a:noFill/>
            <a:ln>
              <a:noFill/>
            </a:ln>
          </p:spPr>
        </p:pic>
      </p:grpSp>
      <p:sp>
        <p:nvSpPr>
          <p:cNvPr id="240" name="Google Shape;240;p23"/>
          <p:cNvSpPr txBox="1"/>
          <p:nvPr/>
        </p:nvSpPr>
        <p:spPr>
          <a:xfrm>
            <a:off x="3602025" y="2678550"/>
            <a:ext cx="8070300" cy="3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000">
                <a:solidFill>
                  <a:schemeClr val="dk1"/>
                </a:solidFill>
                <a:highlight>
                  <a:srgbClr val="FCFCFC"/>
                </a:highlight>
                <a:latin typeface="Calibri"/>
                <a:ea typeface="Calibri"/>
                <a:cs typeface="Calibri"/>
                <a:sym typeface="Calibri"/>
              </a:rPr>
              <a:t>Julie Gorte is the Senior Vice President for Sustainable Investing at Impax Asset Management LLC and Pax World Funds. She oversees environmental, social and governance-related research on prospective and current investments as well as the firm’s shareholder engagement and public policy advocacy. Julie is also a member of the Impax Gender Analytics team.</a:t>
            </a:r>
            <a:endParaRPr sz="2000">
              <a:solidFill>
                <a:schemeClr val="dk1"/>
              </a:solidFill>
              <a:highlight>
                <a:srgbClr val="FCFCFC"/>
              </a:highlight>
              <a:latin typeface="Calibri"/>
              <a:ea typeface="Calibri"/>
              <a:cs typeface="Calibri"/>
              <a:sym typeface="Calibri"/>
            </a:endParaRPr>
          </a:p>
          <a:p>
            <a:pPr indent="0" lvl="0" marL="0" rtl="0" algn="l">
              <a:lnSpc>
                <a:spcPct val="115000"/>
              </a:lnSpc>
              <a:spcBef>
                <a:spcPts val="1100"/>
              </a:spcBef>
              <a:spcAft>
                <a:spcPts val="1100"/>
              </a:spcAft>
              <a:buNone/>
            </a:pPr>
            <a:r>
              <a:rPr lang="en-US" sz="2000">
                <a:solidFill>
                  <a:schemeClr val="dk1"/>
                </a:solidFill>
                <a:highlight>
                  <a:srgbClr val="FCFCFC"/>
                </a:highlight>
                <a:latin typeface="Calibri"/>
                <a:ea typeface="Calibri"/>
                <a:cs typeface="Calibri"/>
                <a:sym typeface="Calibri"/>
              </a:rPr>
              <a:t>Julie serves on the boards of the Endangered Species Coalition, E4theFuture, Clean Production Action, Great Bay Stewards and is the board chair of the Sustainable Investments Institute. She also serves on the Investment Committee of the United Nations Environment Programme Finance Initiative.</a:t>
            </a:r>
            <a:endParaRPr sz="2000">
              <a:solidFill>
                <a:schemeClr val="dk1"/>
              </a:solidFill>
              <a:highlight>
                <a:srgbClr val="FFFFFF"/>
              </a:highlight>
              <a:latin typeface="Calibri"/>
              <a:ea typeface="Calibri"/>
              <a:cs typeface="Calibri"/>
              <a:sym typeface="Calibri"/>
            </a:endParaRPr>
          </a:p>
        </p:txBody>
      </p:sp>
      <p:pic>
        <p:nvPicPr>
          <p:cNvPr id="241" name="Google Shape;241;p23"/>
          <p:cNvPicPr preferRelativeResize="0"/>
          <p:nvPr/>
        </p:nvPicPr>
        <p:blipFill>
          <a:blip r:embed="rId4">
            <a:alphaModFix/>
          </a:blip>
          <a:stretch>
            <a:fillRect/>
          </a:stretch>
        </p:blipFill>
        <p:spPr>
          <a:xfrm>
            <a:off x="732175" y="2831800"/>
            <a:ext cx="2539999" cy="25399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